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702" r:id="rId2"/>
    <p:sldMasterId id="2147483686" r:id="rId3"/>
  </p:sldMasterIdLst>
  <p:notesMasterIdLst>
    <p:notesMasterId r:id="rId27"/>
  </p:notesMasterIdLst>
  <p:handoutMasterIdLst>
    <p:handoutMasterId r:id="rId28"/>
  </p:handoutMasterIdLst>
  <p:sldIdLst>
    <p:sldId id="277" r:id="rId4"/>
    <p:sldId id="399" r:id="rId5"/>
    <p:sldId id="400" r:id="rId6"/>
    <p:sldId id="408" r:id="rId7"/>
    <p:sldId id="409" r:id="rId8"/>
    <p:sldId id="401" r:id="rId9"/>
    <p:sldId id="410" r:id="rId10"/>
    <p:sldId id="402" r:id="rId11"/>
    <p:sldId id="403" r:id="rId12"/>
    <p:sldId id="419" r:id="rId13"/>
    <p:sldId id="417" r:id="rId14"/>
    <p:sldId id="404" r:id="rId15"/>
    <p:sldId id="412" r:id="rId16"/>
    <p:sldId id="413" r:id="rId17"/>
    <p:sldId id="414" r:id="rId18"/>
    <p:sldId id="420" r:id="rId19"/>
    <p:sldId id="421" r:id="rId20"/>
    <p:sldId id="422" r:id="rId21"/>
    <p:sldId id="415" r:id="rId22"/>
    <p:sldId id="418" r:id="rId23"/>
    <p:sldId id="405" r:id="rId24"/>
    <p:sldId id="406" r:id="rId25"/>
    <p:sldId id="40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8137"/>
    <a:srgbClr val="BC8F00"/>
    <a:srgbClr val="860000"/>
    <a:srgbClr val="00B0F0"/>
    <a:srgbClr val="1B3F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74" autoAdjust="0"/>
    <p:restoredTop sz="94660" autoAdjust="0"/>
  </p:normalViewPr>
  <p:slideViewPr>
    <p:cSldViewPr snapToGrid="0">
      <p:cViewPr>
        <p:scale>
          <a:sx n="75" d="100"/>
          <a:sy n="75" d="100"/>
        </p:scale>
        <p:origin x="1200" y="31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7" d="100"/>
          <a:sy n="67" d="100"/>
        </p:scale>
        <p:origin x="-3168"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A54DB99-BB23-4A0F-96CA-7854CD27E467}" type="doc">
      <dgm:prSet loTypeId="urn:microsoft.com/office/officeart/2005/8/layout/process4" loCatId="process" qsTypeId="urn:microsoft.com/office/officeart/2005/8/quickstyle/simple1" qsCatId="simple" csTypeId="urn:microsoft.com/office/officeart/2005/8/colors/colorful4" csCatId="colorful" phldr="1"/>
      <dgm:spPr/>
      <dgm:t>
        <a:bodyPr/>
        <a:lstStyle/>
        <a:p>
          <a:endParaRPr lang="en-US"/>
        </a:p>
      </dgm:t>
    </dgm:pt>
    <dgm:pt modelId="{118D2EF5-ECC8-420A-8AC8-8B32426F082F}">
      <dgm:prSet phldrT="[Text]"/>
      <dgm:spPr/>
      <dgm:t>
        <a:bodyPr/>
        <a:lstStyle/>
        <a:p>
          <a:pPr algn="ctr"/>
          <a:r>
            <a:rPr lang="en-US"/>
            <a:t>Skin Detection using OpenCV</a:t>
          </a:r>
        </a:p>
      </dgm:t>
    </dgm:pt>
    <dgm:pt modelId="{9105ADE0-1DB3-4548-8118-18B129FA0239}" type="parTrans" cxnId="{D476B563-1BF4-4116-BCC3-A60E43CB8E5E}">
      <dgm:prSet/>
      <dgm:spPr/>
      <dgm:t>
        <a:bodyPr/>
        <a:lstStyle/>
        <a:p>
          <a:endParaRPr lang="en-US"/>
        </a:p>
      </dgm:t>
    </dgm:pt>
    <dgm:pt modelId="{99EC076C-FCEB-4D8A-9874-33F29B48D7B7}" type="sibTrans" cxnId="{D476B563-1BF4-4116-BCC3-A60E43CB8E5E}">
      <dgm:prSet/>
      <dgm:spPr/>
      <dgm:t>
        <a:bodyPr/>
        <a:lstStyle/>
        <a:p>
          <a:endParaRPr lang="en-US"/>
        </a:p>
      </dgm:t>
    </dgm:pt>
    <dgm:pt modelId="{F7DDDEAF-1F32-45D2-9B49-98DF54450829}">
      <dgm:prSet phldrT="[Text]"/>
      <dgm:spPr/>
      <dgm:t>
        <a:bodyPr/>
        <a:lstStyle/>
        <a:p>
          <a:r>
            <a:rPr lang="en-US"/>
            <a:t>Background Subtraction and Thresholding</a:t>
          </a:r>
        </a:p>
      </dgm:t>
    </dgm:pt>
    <dgm:pt modelId="{305024B4-F0E0-4E14-A860-5B8BA3F8F4DD}" type="parTrans" cxnId="{E8E90795-FCEA-4B08-92FF-9D0925618326}">
      <dgm:prSet/>
      <dgm:spPr/>
      <dgm:t>
        <a:bodyPr/>
        <a:lstStyle/>
        <a:p>
          <a:endParaRPr lang="en-US"/>
        </a:p>
      </dgm:t>
    </dgm:pt>
    <dgm:pt modelId="{C634DB28-10A1-4B6A-A6CD-F2918F24B54B}" type="sibTrans" cxnId="{E8E90795-FCEA-4B08-92FF-9D0925618326}">
      <dgm:prSet/>
      <dgm:spPr/>
      <dgm:t>
        <a:bodyPr/>
        <a:lstStyle/>
        <a:p>
          <a:endParaRPr lang="en-US"/>
        </a:p>
      </dgm:t>
    </dgm:pt>
    <dgm:pt modelId="{BDC86065-677B-4889-8E27-8FF42354BC73}">
      <dgm:prSet phldrT="[Text]"/>
      <dgm:spPr/>
      <dgm:t>
        <a:bodyPr/>
        <a:lstStyle/>
        <a:p>
          <a:r>
            <a:rPr lang="en-US"/>
            <a:t>Setting HSV values using Trackbar</a:t>
          </a:r>
        </a:p>
      </dgm:t>
    </dgm:pt>
    <dgm:pt modelId="{059FABCE-F3F6-4B8F-BB23-1E68418019D1}" type="parTrans" cxnId="{96F83BAE-A0FF-4F8E-925A-2709D3301858}">
      <dgm:prSet/>
      <dgm:spPr/>
      <dgm:t>
        <a:bodyPr/>
        <a:lstStyle/>
        <a:p>
          <a:endParaRPr lang="en-US"/>
        </a:p>
      </dgm:t>
    </dgm:pt>
    <dgm:pt modelId="{26A9961F-48D8-4702-8D61-DA8FB2F8A06E}" type="sibTrans" cxnId="{96F83BAE-A0FF-4F8E-925A-2709D3301858}">
      <dgm:prSet/>
      <dgm:spPr/>
      <dgm:t>
        <a:bodyPr/>
        <a:lstStyle/>
        <a:p>
          <a:endParaRPr lang="en-US"/>
        </a:p>
      </dgm:t>
    </dgm:pt>
    <dgm:pt modelId="{D63B5082-4294-4298-B975-15A6CF0D376C}">
      <dgm:prSet phldrT="[Text]"/>
      <dgm:spPr/>
      <dgm:t>
        <a:bodyPr/>
        <a:lstStyle/>
        <a:p>
          <a:r>
            <a:rPr lang="en-US"/>
            <a:t>Calculate slope and distance</a:t>
          </a:r>
        </a:p>
      </dgm:t>
    </dgm:pt>
    <dgm:pt modelId="{6A8C9D89-294D-46D4-BFC1-7444585E2902}" type="parTrans" cxnId="{560DE701-1500-4D0E-A1C1-7B9F996FEC2A}">
      <dgm:prSet/>
      <dgm:spPr/>
      <dgm:t>
        <a:bodyPr/>
        <a:lstStyle/>
        <a:p>
          <a:endParaRPr lang="en-US"/>
        </a:p>
      </dgm:t>
    </dgm:pt>
    <dgm:pt modelId="{89251DD6-8F71-409D-B8A1-B0F3FF293100}" type="sibTrans" cxnId="{560DE701-1500-4D0E-A1C1-7B9F996FEC2A}">
      <dgm:prSet/>
      <dgm:spPr/>
      <dgm:t>
        <a:bodyPr/>
        <a:lstStyle/>
        <a:p>
          <a:endParaRPr lang="en-US"/>
        </a:p>
      </dgm:t>
    </dgm:pt>
    <dgm:pt modelId="{BEA01816-AC0A-4895-87A0-B41DF320137B}">
      <dgm:prSet phldrT="[Text]"/>
      <dgm:spPr/>
      <dgm:t>
        <a:bodyPr/>
        <a:lstStyle/>
        <a:p>
          <a:r>
            <a:rPr lang="en-US"/>
            <a:t>Drawing contours and convex hull</a:t>
          </a:r>
        </a:p>
      </dgm:t>
    </dgm:pt>
    <dgm:pt modelId="{784BB4DC-950A-4B46-A6C0-06BB893EDB2C}" type="parTrans" cxnId="{F887290C-6E8C-45BA-8BFB-B13B82E5345E}">
      <dgm:prSet/>
      <dgm:spPr/>
      <dgm:t>
        <a:bodyPr/>
        <a:lstStyle/>
        <a:p>
          <a:endParaRPr lang="en-US"/>
        </a:p>
      </dgm:t>
    </dgm:pt>
    <dgm:pt modelId="{27193D70-60AF-47D9-BE59-C7B18D0E937F}" type="sibTrans" cxnId="{F887290C-6E8C-45BA-8BFB-B13B82E5345E}">
      <dgm:prSet/>
      <dgm:spPr/>
      <dgm:t>
        <a:bodyPr/>
        <a:lstStyle/>
        <a:p>
          <a:endParaRPr lang="en-US"/>
        </a:p>
      </dgm:t>
    </dgm:pt>
    <dgm:pt modelId="{E0A5A62A-6EA3-40AE-A998-27AF3C1B891D}">
      <dgm:prSet phldrT="[Text]"/>
      <dgm:spPr/>
      <dgm:t>
        <a:bodyPr/>
        <a:lstStyle/>
        <a:p>
          <a:r>
            <a:rPr lang="en-US"/>
            <a:t>Find extreme points and slope of hand gesture made</a:t>
          </a:r>
        </a:p>
      </dgm:t>
    </dgm:pt>
    <dgm:pt modelId="{29BB943C-4A40-480B-8782-0B8BD93B3900}" type="parTrans" cxnId="{29B33AC9-0D7B-4394-9EC6-73DAB4A4D90D}">
      <dgm:prSet/>
      <dgm:spPr/>
      <dgm:t>
        <a:bodyPr/>
        <a:lstStyle/>
        <a:p>
          <a:endParaRPr lang="en-US"/>
        </a:p>
      </dgm:t>
    </dgm:pt>
    <dgm:pt modelId="{95568CF8-37F4-4F8F-A6CF-AA8B929EAEEF}" type="sibTrans" cxnId="{29B33AC9-0D7B-4394-9EC6-73DAB4A4D90D}">
      <dgm:prSet/>
      <dgm:spPr/>
      <dgm:t>
        <a:bodyPr/>
        <a:lstStyle/>
        <a:p>
          <a:endParaRPr lang="en-US"/>
        </a:p>
      </dgm:t>
    </dgm:pt>
    <dgm:pt modelId="{49419D2F-8AA5-4EFB-B6CB-32E6BDC4702C}">
      <dgm:prSet phldrT="[Text]"/>
      <dgm:spPr/>
      <dgm:t>
        <a:bodyPr/>
        <a:lstStyle/>
        <a:p>
          <a:r>
            <a:rPr lang="en-US"/>
            <a:t>Implementation and Testing on Games</a:t>
          </a:r>
        </a:p>
      </dgm:t>
    </dgm:pt>
    <dgm:pt modelId="{F38CEABC-AAD0-464B-8608-56AF91FFF426}" type="parTrans" cxnId="{84B12DCF-204C-4E56-8C3C-E5017363FBB8}">
      <dgm:prSet/>
      <dgm:spPr/>
      <dgm:t>
        <a:bodyPr/>
        <a:lstStyle/>
        <a:p>
          <a:endParaRPr lang="en-US"/>
        </a:p>
      </dgm:t>
    </dgm:pt>
    <dgm:pt modelId="{D8234BFE-6338-4765-A0EC-CFA7E674BBC3}" type="sibTrans" cxnId="{84B12DCF-204C-4E56-8C3C-E5017363FBB8}">
      <dgm:prSet/>
      <dgm:spPr/>
      <dgm:t>
        <a:bodyPr/>
        <a:lstStyle/>
        <a:p>
          <a:endParaRPr lang="en-US"/>
        </a:p>
      </dgm:t>
    </dgm:pt>
    <dgm:pt modelId="{17A2D951-8476-44BB-A91D-E6044049D7DE}">
      <dgm:prSet phldrT="[Text]"/>
      <dgm:spPr/>
      <dgm:t>
        <a:bodyPr/>
        <a:lstStyle/>
        <a:p>
          <a:r>
            <a:rPr lang="en-US"/>
            <a:t>Map the keyboard keys with the hand gestures</a:t>
          </a:r>
        </a:p>
      </dgm:t>
    </dgm:pt>
    <dgm:pt modelId="{FAB0F967-F323-4C5F-A8DD-4430C4F98416}" type="parTrans" cxnId="{8AFD7071-6E88-4700-9CB2-50A065394F28}">
      <dgm:prSet/>
      <dgm:spPr/>
      <dgm:t>
        <a:bodyPr/>
        <a:lstStyle/>
        <a:p>
          <a:endParaRPr lang="en-US"/>
        </a:p>
      </dgm:t>
    </dgm:pt>
    <dgm:pt modelId="{CA9D7AD8-5A60-4EA3-8C27-9EB51AB1AA08}" type="sibTrans" cxnId="{8AFD7071-6E88-4700-9CB2-50A065394F28}">
      <dgm:prSet/>
      <dgm:spPr/>
      <dgm:t>
        <a:bodyPr/>
        <a:lstStyle/>
        <a:p>
          <a:endParaRPr lang="en-US"/>
        </a:p>
      </dgm:t>
    </dgm:pt>
    <dgm:pt modelId="{E58B53A1-D291-4697-AF8C-5C9BFB6419F6}">
      <dgm:prSet phldrT="[Text]"/>
      <dgm:spPr/>
      <dgm:t>
        <a:bodyPr/>
        <a:lstStyle/>
        <a:p>
          <a:r>
            <a:rPr lang="en-US"/>
            <a:t>Test on different games</a:t>
          </a:r>
        </a:p>
      </dgm:t>
    </dgm:pt>
    <dgm:pt modelId="{90E9CAC8-2C86-4517-A6DA-64E63FF1E751}" type="parTrans" cxnId="{24AFC448-1829-4599-A31F-B37CA9C31D29}">
      <dgm:prSet/>
      <dgm:spPr/>
      <dgm:t>
        <a:bodyPr/>
        <a:lstStyle/>
        <a:p>
          <a:endParaRPr lang="en-US"/>
        </a:p>
      </dgm:t>
    </dgm:pt>
    <dgm:pt modelId="{E7D80342-E475-48F6-94B4-8024457C7A38}" type="sibTrans" cxnId="{24AFC448-1829-4599-A31F-B37CA9C31D29}">
      <dgm:prSet/>
      <dgm:spPr/>
      <dgm:t>
        <a:bodyPr/>
        <a:lstStyle/>
        <a:p>
          <a:endParaRPr lang="en-US"/>
        </a:p>
      </dgm:t>
    </dgm:pt>
    <dgm:pt modelId="{7F5CD2B9-8483-4320-8A40-B7DD1E6035A8}" type="pres">
      <dgm:prSet presAssocID="{2A54DB99-BB23-4A0F-96CA-7854CD27E467}" presName="Name0" presStyleCnt="0">
        <dgm:presLayoutVars>
          <dgm:dir/>
          <dgm:animLvl val="lvl"/>
          <dgm:resizeHandles val="exact"/>
        </dgm:presLayoutVars>
      </dgm:prSet>
      <dgm:spPr/>
    </dgm:pt>
    <dgm:pt modelId="{948927AD-E053-48DA-B6D5-C46AA2E77DB8}" type="pres">
      <dgm:prSet presAssocID="{49419D2F-8AA5-4EFB-B6CB-32E6BDC4702C}" presName="boxAndChildren" presStyleCnt="0"/>
      <dgm:spPr/>
    </dgm:pt>
    <dgm:pt modelId="{BAABA41B-E6F2-4CC7-AC85-E26204FB1355}" type="pres">
      <dgm:prSet presAssocID="{49419D2F-8AA5-4EFB-B6CB-32E6BDC4702C}" presName="parentTextBox" presStyleLbl="node1" presStyleIdx="0" presStyleCnt="3"/>
      <dgm:spPr/>
    </dgm:pt>
    <dgm:pt modelId="{6EF23730-020E-4AD9-A8AF-5B7FBFB16FD3}" type="pres">
      <dgm:prSet presAssocID="{49419D2F-8AA5-4EFB-B6CB-32E6BDC4702C}" presName="entireBox" presStyleLbl="node1" presStyleIdx="0" presStyleCnt="3"/>
      <dgm:spPr/>
    </dgm:pt>
    <dgm:pt modelId="{649BD829-46D1-4774-B827-B5B75BA81F99}" type="pres">
      <dgm:prSet presAssocID="{49419D2F-8AA5-4EFB-B6CB-32E6BDC4702C}" presName="descendantBox" presStyleCnt="0"/>
      <dgm:spPr/>
    </dgm:pt>
    <dgm:pt modelId="{12762CC9-5604-493E-AACB-FC733E879F91}" type="pres">
      <dgm:prSet presAssocID="{17A2D951-8476-44BB-A91D-E6044049D7DE}" presName="childTextBox" presStyleLbl="fgAccFollowNode1" presStyleIdx="0" presStyleCnt="6">
        <dgm:presLayoutVars>
          <dgm:bulletEnabled val="1"/>
        </dgm:presLayoutVars>
      </dgm:prSet>
      <dgm:spPr/>
    </dgm:pt>
    <dgm:pt modelId="{D62C7BF5-61D8-4447-B306-51FDD4A3E6E7}" type="pres">
      <dgm:prSet presAssocID="{E58B53A1-D291-4697-AF8C-5C9BFB6419F6}" presName="childTextBox" presStyleLbl="fgAccFollowNode1" presStyleIdx="1" presStyleCnt="6">
        <dgm:presLayoutVars>
          <dgm:bulletEnabled val="1"/>
        </dgm:presLayoutVars>
      </dgm:prSet>
      <dgm:spPr/>
    </dgm:pt>
    <dgm:pt modelId="{95AFD473-8E85-44DF-9194-A9B921F38B14}" type="pres">
      <dgm:prSet presAssocID="{89251DD6-8F71-409D-B8A1-B0F3FF293100}" presName="sp" presStyleCnt="0"/>
      <dgm:spPr/>
    </dgm:pt>
    <dgm:pt modelId="{CE1498E9-808D-4AFD-95D8-4516B912EC6A}" type="pres">
      <dgm:prSet presAssocID="{D63B5082-4294-4298-B975-15A6CF0D376C}" presName="arrowAndChildren" presStyleCnt="0"/>
      <dgm:spPr/>
    </dgm:pt>
    <dgm:pt modelId="{3023B0DB-D60C-4A1C-9049-8CDF935DEDB3}" type="pres">
      <dgm:prSet presAssocID="{D63B5082-4294-4298-B975-15A6CF0D376C}" presName="parentTextArrow" presStyleLbl="node1" presStyleIdx="0" presStyleCnt="3"/>
      <dgm:spPr/>
    </dgm:pt>
    <dgm:pt modelId="{96B11EE8-F9E7-4578-8C22-1D6C730629CD}" type="pres">
      <dgm:prSet presAssocID="{D63B5082-4294-4298-B975-15A6CF0D376C}" presName="arrow" presStyleLbl="node1" presStyleIdx="1" presStyleCnt="3"/>
      <dgm:spPr/>
    </dgm:pt>
    <dgm:pt modelId="{98C8E93F-80F1-42E3-8765-5B9EBD3C4C84}" type="pres">
      <dgm:prSet presAssocID="{D63B5082-4294-4298-B975-15A6CF0D376C}" presName="descendantArrow" presStyleCnt="0"/>
      <dgm:spPr/>
    </dgm:pt>
    <dgm:pt modelId="{01A4A87B-3C96-4581-9A62-B1618423B001}" type="pres">
      <dgm:prSet presAssocID="{BEA01816-AC0A-4895-87A0-B41DF320137B}" presName="childTextArrow" presStyleLbl="fgAccFollowNode1" presStyleIdx="2" presStyleCnt="6">
        <dgm:presLayoutVars>
          <dgm:bulletEnabled val="1"/>
        </dgm:presLayoutVars>
      </dgm:prSet>
      <dgm:spPr/>
    </dgm:pt>
    <dgm:pt modelId="{70ACF025-C1EB-4935-88F4-7A3C028C3542}" type="pres">
      <dgm:prSet presAssocID="{E0A5A62A-6EA3-40AE-A998-27AF3C1B891D}" presName="childTextArrow" presStyleLbl="fgAccFollowNode1" presStyleIdx="3" presStyleCnt="6">
        <dgm:presLayoutVars>
          <dgm:bulletEnabled val="1"/>
        </dgm:presLayoutVars>
      </dgm:prSet>
      <dgm:spPr/>
    </dgm:pt>
    <dgm:pt modelId="{846A2391-D825-4C48-A9F9-3E427A106EE3}" type="pres">
      <dgm:prSet presAssocID="{99EC076C-FCEB-4D8A-9874-33F29B48D7B7}" presName="sp" presStyleCnt="0"/>
      <dgm:spPr/>
    </dgm:pt>
    <dgm:pt modelId="{02F76F4C-1618-48C9-A961-822CDE4FB5BF}" type="pres">
      <dgm:prSet presAssocID="{118D2EF5-ECC8-420A-8AC8-8B32426F082F}" presName="arrowAndChildren" presStyleCnt="0"/>
      <dgm:spPr/>
    </dgm:pt>
    <dgm:pt modelId="{EB62616D-5869-4CB8-975C-97EA4C3EF744}" type="pres">
      <dgm:prSet presAssocID="{118D2EF5-ECC8-420A-8AC8-8B32426F082F}" presName="parentTextArrow" presStyleLbl="node1" presStyleIdx="1" presStyleCnt="3"/>
      <dgm:spPr/>
    </dgm:pt>
    <dgm:pt modelId="{ADE4C884-03BD-4639-914B-D264595B0002}" type="pres">
      <dgm:prSet presAssocID="{118D2EF5-ECC8-420A-8AC8-8B32426F082F}" presName="arrow" presStyleLbl="node1" presStyleIdx="2" presStyleCnt="3"/>
      <dgm:spPr/>
    </dgm:pt>
    <dgm:pt modelId="{D61C155F-876C-42F2-8FBD-957D5B845AEB}" type="pres">
      <dgm:prSet presAssocID="{118D2EF5-ECC8-420A-8AC8-8B32426F082F}" presName="descendantArrow" presStyleCnt="0"/>
      <dgm:spPr/>
    </dgm:pt>
    <dgm:pt modelId="{6D100FEF-472F-4290-9FE1-9C8BBE399393}" type="pres">
      <dgm:prSet presAssocID="{F7DDDEAF-1F32-45D2-9B49-98DF54450829}" presName="childTextArrow" presStyleLbl="fgAccFollowNode1" presStyleIdx="4" presStyleCnt="6">
        <dgm:presLayoutVars>
          <dgm:bulletEnabled val="1"/>
        </dgm:presLayoutVars>
      </dgm:prSet>
      <dgm:spPr/>
    </dgm:pt>
    <dgm:pt modelId="{14E95BBE-89AA-4770-A054-BE2C8BAF2F2C}" type="pres">
      <dgm:prSet presAssocID="{BDC86065-677B-4889-8E27-8FF42354BC73}" presName="childTextArrow" presStyleLbl="fgAccFollowNode1" presStyleIdx="5" presStyleCnt="6">
        <dgm:presLayoutVars>
          <dgm:bulletEnabled val="1"/>
        </dgm:presLayoutVars>
      </dgm:prSet>
      <dgm:spPr/>
    </dgm:pt>
  </dgm:ptLst>
  <dgm:cxnLst>
    <dgm:cxn modelId="{E9D6292A-6451-499B-9396-DEDCCA6CD95B}" type="presOf" srcId="{E58B53A1-D291-4697-AF8C-5C9BFB6419F6}" destId="{D62C7BF5-61D8-4447-B306-51FDD4A3E6E7}" srcOrd="0" destOrd="0" presId="urn:microsoft.com/office/officeart/2005/8/layout/process4"/>
    <dgm:cxn modelId="{8AFD7071-6E88-4700-9CB2-50A065394F28}" srcId="{49419D2F-8AA5-4EFB-B6CB-32E6BDC4702C}" destId="{17A2D951-8476-44BB-A91D-E6044049D7DE}" srcOrd="0" destOrd="0" parTransId="{FAB0F967-F323-4C5F-A8DD-4430C4F98416}" sibTransId="{CA9D7AD8-5A60-4EA3-8C27-9EB51AB1AA08}"/>
    <dgm:cxn modelId="{96F83BAE-A0FF-4F8E-925A-2709D3301858}" srcId="{118D2EF5-ECC8-420A-8AC8-8B32426F082F}" destId="{BDC86065-677B-4889-8E27-8FF42354BC73}" srcOrd="1" destOrd="0" parTransId="{059FABCE-F3F6-4B8F-BB23-1E68418019D1}" sibTransId="{26A9961F-48D8-4702-8D61-DA8FB2F8A06E}"/>
    <dgm:cxn modelId="{D61A8741-5C87-426A-BF91-831DD53E8DB2}" type="presOf" srcId="{2A54DB99-BB23-4A0F-96CA-7854CD27E467}" destId="{7F5CD2B9-8483-4320-8A40-B7DD1E6035A8}" srcOrd="0" destOrd="0" presId="urn:microsoft.com/office/officeart/2005/8/layout/process4"/>
    <dgm:cxn modelId="{E8E90795-FCEA-4B08-92FF-9D0925618326}" srcId="{118D2EF5-ECC8-420A-8AC8-8B32426F082F}" destId="{F7DDDEAF-1F32-45D2-9B49-98DF54450829}" srcOrd="0" destOrd="0" parTransId="{305024B4-F0E0-4E14-A860-5B8BA3F8F4DD}" sibTransId="{C634DB28-10A1-4B6A-A6CD-F2918F24B54B}"/>
    <dgm:cxn modelId="{29B33AC9-0D7B-4394-9EC6-73DAB4A4D90D}" srcId="{D63B5082-4294-4298-B975-15A6CF0D376C}" destId="{E0A5A62A-6EA3-40AE-A998-27AF3C1B891D}" srcOrd="1" destOrd="0" parTransId="{29BB943C-4A40-480B-8782-0B8BD93B3900}" sibTransId="{95568CF8-37F4-4F8F-A6CF-AA8B929EAEEF}"/>
    <dgm:cxn modelId="{C6E8D144-A672-4B54-9EA5-20806C037B2A}" type="presOf" srcId="{F7DDDEAF-1F32-45D2-9B49-98DF54450829}" destId="{6D100FEF-472F-4290-9FE1-9C8BBE399393}" srcOrd="0" destOrd="0" presId="urn:microsoft.com/office/officeart/2005/8/layout/process4"/>
    <dgm:cxn modelId="{24AFC448-1829-4599-A31F-B37CA9C31D29}" srcId="{49419D2F-8AA5-4EFB-B6CB-32E6BDC4702C}" destId="{E58B53A1-D291-4697-AF8C-5C9BFB6419F6}" srcOrd="1" destOrd="0" parTransId="{90E9CAC8-2C86-4517-A6DA-64E63FF1E751}" sibTransId="{E7D80342-E475-48F6-94B4-8024457C7A38}"/>
    <dgm:cxn modelId="{7F6EDD07-ACC6-4EBB-B328-1EC15A4262A2}" type="presOf" srcId="{49419D2F-8AA5-4EFB-B6CB-32E6BDC4702C}" destId="{6EF23730-020E-4AD9-A8AF-5B7FBFB16FD3}" srcOrd="1" destOrd="0" presId="urn:microsoft.com/office/officeart/2005/8/layout/process4"/>
    <dgm:cxn modelId="{EFB947B7-A47F-4AFD-8C5C-424802150912}" type="presOf" srcId="{118D2EF5-ECC8-420A-8AC8-8B32426F082F}" destId="{EB62616D-5869-4CB8-975C-97EA4C3EF744}" srcOrd="0" destOrd="0" presId="urn:microsoft.com/office/officeart/2005/8/layout/process4"/>
    <dgm:cxn modelId="{D476B563-1BF4-4116-BCC3-A60E43CB8E5E}" srcId="{2A54DB99-BB23-4A0F-96CA-7854CD27E467}" destId="{118D2EF5-ECC8-420A-8AC8-8B32426F082F}" srcOrd="0" destOrd="0" parTransId="{9105ADE0-1DB3-4548-8118-18B129FA0239}" sibTransId="{99EC076C-FCEB-4D8A-9874-33F29B48D7B7}"/>
    <dgm:cxn modelId="{750358C2-9050-4785-8B93-529AC8D86FDF}" type="presOf" srcId="{17A2D951-8476-44BB-A91D-E6044049D7DE}" destId="{12762CC9-5604-493E-AACB-FC733E879F91}" srcOrd="0" destOrd="0" presId="urn:microsoft.com/office/officeart/2005/8/layout/process4"/>
    <dgm:cxn modelId="{8F972DA7-D668-42A8-9516-67F86D6CDC13}" type="presOf" srcId="{BEA01816-AC0A-4895-87A0-B41DF320137B}" destId="{01A4A87B-3C96-4581-9A62-B1618423B001}" srcOrd="0" destOrd="0" presId="urn:microsoft.com/office/officeart/2005/8/layout/process4"/>
    <dgm:cxn modelId="{560DE701-1500-4D0E-A1C1-7B9F996FEC2A}" srcId="{2A54DB99-BB23-4A0F-96CA-7854CD27E467}" destId="{D63B5082-4294-4298-B975-15A6CF0D376C}" srcOrd="1" destOrd="0" parTransId="{6A8C9D89-294D-46D4-BFC1-7444585E2902}" sibTransId="{89251DD6-8F71-409D-B8A1-B0F3FF293100}"/>
    <dgm:cxn modelId="{97DD4D08-A39F-412E-8A98-C7A2C3BC164A}" type="presOf" srcId="{D63B5082-4294-4298-B975-15A6CF0D376C}" destId="{3023B0DB-D60C-4A1C-9049-8CDF935DEDB3}" srcOrd="0" destOrd="0" presId="urn:microsoft.com/office/officeart/2005/8/layout/process4"/>
    <dgm:cxn modelId="{38CA62F4-C5B8-48EA-9C17-2E0AB46143C8}" type="presOf" srcId="{D63B5082-4294-4298-B975-15A6CF0D376C}" destId="{96B11EE8-F9E7-4578-8C22-1D6C730629CD}" srcOrd="1" destOrd="0" presId="urn:microsoft.com/office/officeart/2005/8/layout/process4"/>
    <dgm:cxn modelId="{A25A4672-D072-4B02-AC7B-0D1BD6D8F75B}" type="presOf" srcId="{BDC86065-677B-4889-8E27-8FF42354BC73}" destId="{14E95BBE-89AA-4770-A054-BE2C8BAF2F2C}" srcOrd="0" destOrd="0" presId="urn:microsoft.com/office/officeart/2005/8/layout/process4"/>
    <dgm:cxn modelId="{911FADB5-04B5-4EF0-9E91-A8F9E49EA6BE}" type="presOf" srcId="{E0A5A62A-6EA3-40AE-A998-27AF3C1B891D}" destId="{70ACF025-C1EB-4935-88F4-7A3C028C3542}" srcOrd="0" destOrd="0" presId="urn:microsoft.com/office/officeart/2005/8/layout/process4"/>
    <dgm:cxn modelId="{84B12DCF-204C-4E56-8C3C-E5017363FBB8}" srcId="{2A54DB99-BB23-4A0F-96CA-7854CD27E467}" destId="{49419D2F-8AA5-4EFB-B6CB-32E6BDC4702C}" srcOrd="2" destOrd="0" parTransId="{F38CEABC-AAD0-464B-8608-56AF91FFF426}" sibTransId="{D8234BFE-6338-4765-A0EC-CFA7E674BBC3}"/>
    <dgm:cxn modelId="{B5A1F2A1-414D-49A8-9285-46F6F484833B}" type="presOf" srcId="{49419D2F-8AA5-4EFB-B6CB-32E6BDC4702C}" destId="{BAABA41B-E6F2-4CC7-AC85-E26204FB1355}" srcOrd="0" destOrd="0" presId="urn:microsoft.com/office/officeart/2005/8/layout/process4"/>
    <dgm:cxn modelId="{49F76408-04C1-4D22-8FEC-78D1656295DB}" type="presOf" srcId="{118D2EF5-ECC8-420A-8AC8-8B32426F082F}" destId="{ADE4C884-03BD-4639-914B-D264595B0002}" srcOrd="1" destOrd="0" presId="urn:microsoft.com/office/officeart/2005/8/layout/process4"/>
    <dgm:cxn modelId="{F887290C-6E8C-45BA-8BFB-B13B82E5345E}" srcId="{D63B5082-4294-4298-B975-15A6CF0D376C}" destId="{BEA01816-AC0A-4895-87A0-B41DF320137B}" srcOrd="0" destOrd="0" parTransId="{784BB4DC-950A-4B46-A6C0-06BB893EDB2C}" sibTransId="{27193D70-60AF-47D9-BE59-C7B18D0E937F}"/>
    <dgm:cxn modelId="{4FE275E1-E7B4-4C72-B978-51175ED3DAAB}" type="presParOf" srcId="{7F5CD2B9-8483-4320-8A40-B7DD1E6035A8}" destId="{948927AD-E053-48DA-B6D5-C46AA2E77DB8}" srcOrd="0" destOrd="0" presId="urn:microsoft.com/office/officeart/2005/8/layout/process4"/>
    <dgm:cxn modelId="{60B912A4-575D-41C0-BCDF-9CCBF09B05DE}" type="presParOf" srcId="{948927AD-E053-48DA-B6D5-C46AA2E77DB8}" destId="{BAABA41B-E6F2-4CC7-AC85-E26204FB1355}" srcOrd="0" destOrd="0" presId="urn:microsoft.com/office/officeart/2005/8/layout/process4"/>
    <dgm:cxn modelId="{B48D9C2C-4A5B-46D7-ADBD-EE550EB963B0}" type="presParOf" srcId="{948927AD-E053-48DA-B6D5-C46AA2E77DB8}" destId="{6EF23730-020E-4AD9-A8AF-5B7FBFB16FD3}" srcOrd="1" destOrd="0" presId="urn:microsoft.com/office/officeart/2005/8/layout/process4"/>
    <dgm:cxn modelId="{550F64B0-06E0-494E-9E66-129A4BA7BCF9}" type="presParOf" srcId="{948927AD-E053-48DA-B6D5-C46AA2E77DB8}" destId="{649BD829-46D1-4774-B827-B5B75BA81F99}" srcOrd="2" destOrd="0" presId="urn:microsoft.com/office/officeart/2005/8/layout/process4"/>
    <dgm:cxn modelId="{4BF007C7-57AB-43FE-B608-73AF46E2DB68}" type="presParOf" srcId="{649BD829-46D1-4774-B827-B5B75BA81F99}" destId="{12762CC9-5604-493E-AACB-FC733E879F91}" srcOrd="0" destOrd="0" presId="urn:microsoft.com/office/officeart/2005/8/layout/process4"/>
    <dgm:cxn modelId="{BC3DEBA6-CF7A-488A-AD1C-5F26BBF5291C}" type="presParOf" srcId="{649BD829-46D1-4774-B827-B5B75BA81F99}" destId="{D62C7BF5-61D8-4447-B306-51FDD4A3E6E7}" srcOrd="1" destOrd="0" presId="urn:microsoft.com/office/officeart/2005/8/layout/process4"/>
    <dgm:cxn modelId="{55EC76EB-D60E-4D9A-8531-70F5AB3DE401}" type="presParOf" srcId="{7F5CD2B9-8483-4320-8A40-B7DD1E6035A8}" destId="{95AFD473-8E85-44DF-9194-A9B921F38B14}" srcOrd="1" destOrd="0" presId="urn:microsoft.com/office/officeart/2005/8/layout/process4"/>
    <dgm:cxn modelId="{4296CAE3-EB87-4FBA-9635-9DC0B82A2CCC}" type="presParOf" srcId="{7F5CD2B9-8483-4320-8A40-B7DD1E6035A8}" destId="{CE1498E9-808D-4AFD-95D8-4516B912EC6A}" srcOrd="2" destOrd="0" presId="urn:microsoft.com/office/officeart/2005/8/layout/process4"/>
    <dgm:cxn modelId="{EB188EB5-C51C-42DA-91FC-0139FBAC2112}" type="presParOf" srcId="{CE1498E9-808D-4AFD-95D8-4516B912EC6A}" destId="{3023B0DB-D60C-4A1C-9049-8CDF935DEDB3}" srcOrd="0" destOrd="0" presId="urn:microsoft.com/office/officeart/2005/8/layout/process4"/>
    <dgm:cxn modelId="{A1384519-DE50-4879-8FF9-D686963F7F39}" type="presParOf" srcId="{CE1498E9-808D-4AFD-95D8-4516B912EC6A}" destId="{96B11EE8-F9E7-4578-8C22-1D6C730629CD}" srcOrd="1" destOrd="0" presId="urn:microsoft.com/office/officeart/2005/8/layout/process4"/>
    <dgm:cxn modelId="{36EA2DAB-E465-4564-913D-A6724B5F043B}" type="presParOf" srcId="{CE1498E9-808D-4AFD-95D8-4516B912EC6A}" destId="{98C8E93F-80F1-42E3-8765-5B9EBD3C4C84}" srcOrd="2" destOrd="0" presId="urn:microsoft.com/office/officeart/2005/8/layout/process4"/>
    <dgm:cxn modelId="{17A10633-E294-41B0-82D8-DE1497A3A03B}" type="presParOf" srcId="{98C8E93F-80F1-42E3-8765-5B9EBD3C4C84}" destId="{01A4A87B-3C96-4581-9A62-B1618423B001}" srcOrd="0" destOrd="0" presId="urn:microsoft.com/office/officeart/2005/8/layout/process4"/>
    <dgm:cxn modelId="{0E5720F2-4F46-4AEE-80B1-0A8F938B9962}" type="presParOf" srcId="{98C8E93F-80F1-42E3-8765-5B9EBD3C4C84}" destId="{70ACF025-C1EB-4935-88F4-7A3C028C3542}" srcOrd="1" destOrd="0" presId="urn:microsoft.com/office/officeart/2005/8/layout/process4"/>
    <dgm:cxn modelId="{26CA6126-F21F-4C9C-8FA0-4F21D13456A3}" type="presParOf" srcId="{7F5CD2B9-8483-4320-8A40-B7DD1E6035A8}" destId="{846A2391-D825-4C48-A9F9-3E427A106EE3}" srcOrd="3" destOrd="0" presId="urn:microsoft.com/office/officeart/2005/8/layout/process4"/>
    <dgm:cxn modelId="{C99B00E0-7FFE-4735-8581-C4EC47E0F301}" type="presParOf" srcId="{7F5CD2B9-8483-4320-8A40-B7DD1E6035A8}" destId="{02F76F4C-1618-48C9-A961-822CDE4FB5BF}" srcOrd="4" destOrd="0" presId="urn:microsoft.com/office/officeart/2005/8/layout/process4"/>
    <dgm:cxn modelId="{CC52333E-704B-4757-AEDE-E415BE5FB207}" type="presParOf" srcId="{02F76F4C-1618-48C9-A961-822CDE4FB5BF}" destId="{EB62616D-5869-4CB8-975C-97EA4C3EF744}" srcOrd="0" destOrd="0" presId="urn:microsoft.com/office/officeart/2005/8/layout/process4"/>
    <dgm:cxn modelId="{72F46AE2-27AF-4827-9E6E-A3CE376637E3}" type="presParOf" srcId="{02F76F4C-1618-48C9-A961-822CDE4FB5BF}" destId="{ADE4C884-03BD-4639-914B-D264595B0002}" srcOrd="1" destOrd="0" presId="urn:microsoft.com/office/officeart/2005/8/layout/process4"/>
    <dgm:cxn modelId="{1DA94527-86B0-45F4-86EC-2CC2A3EFEA6F}" type="presParOf" srcId="{02F76F4C-1618-48C9-A961-822CDE4FB5BF}" destId="{D61C155F-876C-42F2-8FBD-957D5B845AEB}" srcOrd="2" destOrd="0" presId="urn:microsoft.com/office/officeart/2005/8/layout/process4"/>
    <dgm:cxn modelId="{F2200576-36CC-4F9E-BE0E-C55B3437E4C5}" type="presParOf" srcId="{D61C155F-876C-42F2-8FBD-957D5B845AEB}" destId="{6D100FEF-472F-4290-9FE1-9C8BBE399393}" srcOrd="0" destOrd="0" presId="urn:microsoft.com/office/officeart/2005/8/layout/process4"/>
    <dgm:cxn modelId="{612F16D3-B561-4D04-A2D9-8987DDAAD9B1}" type="presParOf" srcId="{D61C155F-876C-42F2-8FBD-957D5B845AEB}" destId="{14E95BBE-89AA-4770-A054-BE2C8BAF2F2C}" srcOrd="1"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F23730-020E-4AD9-A8AF-5B7FBFB16FD3}">
      <dsp:nvSpPr>
        <dsp:cNvPr id="0" name=""/>
        <dsp:cNvSpPr/>
      </dsp:nvSpPr>
      <dsp:spPr>
        <a:xfrm>
          <a:off x="0" y="2856643"/>
          <a:ext cx="6098931" cy="937614"/>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Implementation and Testing on Games</a:t>
          </a:r>
        </a:p>
      </dsp:txBody>
      <dsp:txXfrm>
        <a:off x="0" y="2856643"/>
        <a:ext cx="6098931" cy="506311"/>
      </dsp:txXfrm>
    </dsp:sp>
    <dsp:sp modelId="{12762CC9-5604-493E-AACB-FC733E879F91}">
      <dsp:nvSpPr>
        <dsp:cNvPr id="0" name=""/>
        <dsp:cNvSpPr/>
      </dsp:nvSpPr>
      <dsp:spPr>
        <a:xfrm>
          <a:off x="0" y="3344202"/>
          <a:ext cx="3049465" cy="431302"/>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marL="0" lvl="0" indent="0" algn="ctr" defTabSz="622300">
            <a:lnSpc>
              <a:spcPct val="90000"/>
            </a:lnSpc>
            <a:spcBef>
              <a:spcPct val="0"/>
            </a:spcBef>
            <a:spcAft>
              <a:spcPct val="35000"/>
            </a:spcAft>
            <a:buNone/>
          </a:pPr>
          <a:r>
            <a:rPr lang="en-US" sz="1400" kern="1200"/>
            <a:t>Map the keyboard keys with the hand gestures</a:t>
          </a:r>
        </a:p>
      </dsp:txBody>
      <dsp:txXfrm>
        <a:off x="0" y="3344202"/>
        <a:ext cx="3049465" cy="431302"/>
      </dsp:txXfrm>
    </dsp:sp>
    <dsp:sp modelId="{D62C7BF5-61D8-4447-B306-51FDD4A3E6E7}">
      <dsp:nvSpPr>
        <dsp:cNvPr id="0" name=""/>
        <dsp:cNvSpPr/>
      </dsp:nvSpPr>
      <dsp:spPr>
        <a:xfrm>
          <a:off x="3049465" y="3344202"/>
          <a:ext cx="3049465" cy="431302"/>
        </a:xfrm>
        <a:prstGeom prst="rect">
          <a:avLst/>
        </a:prstGeom>
        <a:solidFill>
          <a:schemeClr val="accent4">
            <a:tint val="40000"/>
            <a:alpha val="90000"/>
            <a:hueOff val="2302784"/>
            <a:satOff val="-12252"/>
            <a:lumOff val="-698"/>
            <a:alphaOff val="0"/>
          </a:schemeClr>
        </a:solidFill>
        <a:ln w="12700" cap="flat" cmpd="sng" algn="ctr">
          <a:solidFill>
            <a:schemeClr val="accent4">
              <a:tint val="40000"/>
              <a:alpha val="90000"/>
              <a:hueOff val="2302784"/>
              <a:satOff val="-12252"/>
              <a:lumOff val="-69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marL="0" lvl="0" indent="0" algn="ctr" defTabSz="622300">
            <a:lnSpc>
              <a:spcPct val="90000"/>
            </a:lnSpc>
            <a:spcBef>
              <a:spcPct val="0"/>
            </a:spcBef>
            <a:spcAft>
              <a:spcPct val="35000"/>
            </a:spcAft>
            <a:buNone/>
          </a:pPr>
          <a:r>
            <a:rPr lang="en-US" sz="1400" kern="1200"/>
            <a:t>Test on different games</a:t>
          </a:r>
        </a:p>
      </dsp:txBody>
      <dsp:txXfrm>
        <a:off x="3049465" y="3344202"/>
        <a:ext cx="3049465" cy="431302"/>
      </dsp:txXfrm>
    </dsp:sp>
    <dsp:sp modelId="{96B11EE8-F9E7-4578-8C22-1D6C730629CD}">
      <dsp:nvSpPr>
        <dsp:cNvPr id="0" name=""/>
        <dsp:cNvSpPr/>
      </dsp:nvSpPr>
      <dsp:spPr>
        <a:xfrm rot="10800000">
          <a:off x="0" y="1428656"/>
          <a:ext cx="6098931" cy="1442050"/>
        </a:xfrm>
        <a:prstGeom prst="upArrowCallout">
          <a:avLst/>
        </a:prstGeom>
        <a:solidFill>
          <a:schemeClr val="accent4">
            <a:hueOff val="5197846"/>
            <a:satOff val="-23984"/>
            <a:lumOff val="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Calculate slope and distance</a:t>
          </a:r>
        </a:p>
      </dsp:txBody>
      <dsp:txXfrm rot="-10800000">
        <a:off x="0" y="1428656"/>
        <a:ext cx="6098931" cy="506159"/>
      </dsp:txXfrm>
    </dsp:sp>
    <dsp:sp modelId="{01A4A87B-3C96-4581-9A62-B1618423B001}">
      <dsp:nvSpPr>
        <dsp:cNvPr id="0" name=""/>
        <dsp:cNvSpPr/>
      </dsp:nvSpPr>
      <dsp:spPr>
        <a:xfrm>
          <a:off x="0" y="1934816"/>
          <a:ext cx="3049465" cy="431173"/>
        </a:xfrm>
        <a:prstGeom prst="rect">
          <a:avLst/>
        </a:prstGeom>
        <a:solidFill>
          <a:schemeClr val="accent4">
            <a:tint val="40000"/>
            <a:alpha val="90000"/>
            <a:hueOff val="4605567"/>
            <a:satOff val="-24504"/>
            <a:lumOff val="-1396"/>
            <a:alphaOff val="0"/>
          </a:schemeClr>
        </a:solidFill>
        <a:ln w="12700" cap="flat" cmpd="sng" algn="ctr">
          <a:solidFill>
            <a:schemeClr val="accent4">
              <a:tint val="40000"/>
              <a:alpha val="90000"/>
              <a:hueOff val="4605567"/>
              <a:satOff val="-24504"/>
              <a:lumOff val="-139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marL="0" lvl="0" indent="0" algn="ctr" defTabSz="622300">
            <a:lnSpc>
              <a:spcPct val="90000"/>
            </a:lnSpc>
            <a:spcBef>
              <a:spcPct val="0"/>
            </a:spcBef>
            <a:spcAft>
              <a:spcPct val="35000"/>
            </a:spcAft>
            <a:buNone/>
          </a:pPr>
          <a:r>
            <a:rPr lang="en-US" sz="1400" kern="1200"/>
            <a:t>Drawing contours and convex hull</a:t>
          </a:r>
        </a:p>
      </dsp:txBody>
      <dsp:txXfrm>
        <a:off x="0" y="1934816"/>
        <a:ext cx="3049465" cy="431173"/>
      </dsp:txXfrm>
    </dsp:sp>
    <dsp:sp modelId="{70ACF025-C1EB-4935-88F4-7A3C028C3542}">
      <dsp:nvSpPr>
        <dsp:cNvPr id="0" name=""/>
        <dsp:cNvSpPr/>
      </dsp:nvSpPr>
      <dsp:spPr>
        <a:xfrm>
          <a:off x="3049465" y="1934816"/>
          <a:ext cx="3049465" cy="431173"/>
        </a:xfrm>
        <a:prstGeom prst="rect">
          <a:avLst/>
        </a:prstGeom>
        <a:solidFill>
          <a:schemeClr val="accent4">
            <a:tint val="40000"/>
            <a:alpha val="90000"/>
            <a:hueOff val="6908351"/>
            <a:satOff val="-36757"/>
            <a:lumOff val="-2094"/>
            <a:alphaOff val="0"/>
          </a:schemeClr>
        </a:solidFill>
        <a:ln w="12700" cap="flat" cmpd="sng" algn="ctr">
          <a:solidFill>
            <a:schemeClr val="accent4">
              <a:tint val="40000"/>
              <a:alpha val="90000"/>
              <a:hueOff val="6908351"/>
              <a:satOff val="-36757"/>
              <a:lumOff val="-209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marL="0" lvl="0" indent="0" algn="ctr" defTabSz="622300">
            <a:lnSpc>
              <a:spcPct val="90000"/>
            </a:lnSpc>
            <a:spcBef>
              <a:spcPct val="0"/>
            </a:spcBef>
            <a:spcAft>
              <a:spcPct val="35000"/>
            </a:spcAft>
            <a:buNone/>
          </a:pPr>
          <a:r>
            <a:rPr lang="en-US" sz="1400" kern="1200"/>
            <a:t>Find extreme points and slope of hand gesture made</a:t>
          </a:r>
        </a:p>
      </dsp:txBody>
      <dsp:txXfrm>
        <a:off x="3049465" y="1934816"/>
        <a:ext cx="3049465" cy="431173"/>
      </dsp:txXfrm>
    </dsp:sp>
    <dsp:sp modelId="{ADE4C884-03BD-4639-914B-D264595B0002}">
      <dsp:nvSpPr>
        <dsp:cNvPr id="0" name=""/>
        <dsp:cNvSpPr/>
      </dsp:nvSpPr>
      <dsp:spPr>
        <a:xfrm rot="10800000">
          <a:off x="0" y="670"/>
          <a:ext cx="6098931" cy="1442050"/>
        </a:xfrm>
        <a:prstGeom prst="upArrowCallout">
          <a:avLst/>
        </a:prstGeom>
        <a:solidFill>
          <a:schemeClr val="accent4">
            <a:hueOff val="10395692"/>
            <a:satOff val="-47968"/>
            <a:lumOff val="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Skin Detection using OpenCV</a:t>
          </a:r>
        </a:p>
      </dsp:txBody>
      <dsp:txXfrm rot="-10800000">
        <a:off x="0" y="670"/>
        <a:ext cx="6098931" cy="506159"/>
      </dsp:txXfrm>
    </dsp:sp>
    <dsp:sp modelId="{6D100FEF-472F-4290-9FE1-9C8BBE399393}">
      <dsp:nvSpPr>
        <dsp:cNvPr id="0" name=""/>
        <dsp:cNvSpPr/>
      </dsp:nvSpPr>
      <dsp:spPr>
        <a:xfrm>
          <a:off x="0" y="506830"/>
          <a:ext cx="3049465" cy="431173"/>
        </a:xfrm>
        <a:prstGeom prst="rect">
          <a:avLst/>
        </a:prstGeom>
        <a:solidFill>
          <a:schemeClr val="accent4">
            <a:tint val="40000"/>
            <a:alpha val="90000"/>
            <a:hueOff val="9211134"/>
            <a:satOff val="-49009"/>
            <a:lumOff val="-2792"/>
            <a:alphaOff val="0"/>
          </a:schemeClr>
        </a:solidFill>
        <a:ln w="12700" cap="flat" cmpd="sng" algn="ctr">
          <a:solidFill>
            <a:schemeClr val="accent4">
              <a:tint val="40000"/>
              <a:alpha val="90000"/>
              <a:hueOff val="9211134"/>
              <a:satOff val="-49009"/>
              <a:lumOff val="-279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marL="0" lvl="0" indent="0" algn="ctr" defTabSz="622300">
            <a:lnSpc>
              <a:spcPct val="90000"/>
            </a:lnSpc>
            <a:spcBef>
              <a:spcPct val="0"/>
            </a:spcBef>
            <a:spcAft>
              <a:spcPct val="35000"/>
            </a:spcAft>
            <a:buNone/>
          </a:pPr>
          <a:r>
            <a:rPr lang="en-US" sz="1400" kern="1200"/>
            <a:t>Background Subtraction and Thresholding</a:t>
          </a:r>
        </a:p>
      </dsp:txBody>
      <dsp:txXfrm>
        <a:off x="0" y="506830"/>
        <a:ext cx="3049465" cy="431173"/>
      </dsp:txXfrm>
    </dsp:sp>
    <dsp:sp modelId="{14E95BBE-89AA-4770-A054-BE2C8BAF2F2C}">
      <dsp:nvSpPr>
        <dsp:cNvPr id="0" name=""/>
        <dsp:cNvSpPr/>
      </dsp:nvSpPr>
      <dsp:spPr>
        <a:xfrm>
          <a:off x="3049465" y="506830"/>
          <a:ext cx="3049465" cy="431173"/>
        </a:xfrm>
        <a:prstGeom prst="rect">
          <a:avLst/>
        </a:prstGeom>
        <a:solidFill>
          <a:schemeClr val="accent4">
            <a:tint val="40000"/>
            <a:alpha val="90000"/>
            <a:hueOff val="11513918"/>
            <a:satOff val="-61261"/>
            <a:lumOff val="-3490"/>
            <a:alphaOff val="0"/>
          </a:schemeClr>
        </a:solidFill>
        <a:ln w="12700" cap="flat" cmpd="sng" algn="ctr">
          <a:solidFill>
            <a:schemeClr val="accent4">
              <a:tint val="40000"/>
              <a:alpha val="90000"/>
              <a:hueOff val="11513918"/>
              <a:satOff val="-61261"/>
              <a:lumOff val="-349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marL="0" lvl="0" indent="0" algn="ctr" defTabSz="622300">
            <a:lnSpc>
              <a:spcPct val="90000"/>
            </a:lnSpc>
            <a:spcBef>
              <a:spcPct val="0"/>
            </a:spcBef>
            <a:spcAft>
              <a:spcPct val="35000"/>
            </a:spcAft>
            <a:buNone/>
          </a:pPr>
          <a:r>
            <a:rPr lang="en-US" sz="1400" kern="1200"/>
            <a:t>Setting HSV values using Trackbar</a:t>
          </a:r>
        </a:p>
      </dsp:txBody>
      <dsp:txXfrm>
        <a:off x="3049465" y="506830"/>
        <a:ext cx="3049465" cy="431173"/>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CDA8E9-9948-4BC7-A1DE-415AE6D34228}" type="datetimeFigureOut">
              <a:rPr lang="en-US" smtClean="0"/>
              <a:pPr/>
              <a:t>12/9/2020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B5F544-A886-482E-AF73-1D6364AAC657}" type="slidenum">
              <a:rPr lang="en-US" smtClean="0"/>
              <a:pPr/>
              <a:t>‹#›</a:t>
            </a:fld>
            <a:endParaRPr lang="en-US"/>
          </a:p>
        </p:txBody>
      </p:sp>
    </p:spTree>
    <p:extLst>
      <p:ext uri="{BB962C8B-B14F-4D97-AF65-F5344CB8AC3E}">
        <p14:creationId xmlns:p14="http://schemas.microsoft.com/office/powerpoint/2010/main" val="2251919614"/>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JPG>
</file>

<file path=ppt/media/image13.jpeg>
</file>

<file path=ppt/media/image14.jpg>
</file>

<file path=ppt/media/image15.jpg>
</file>

<file path=ppt/media/image16.jpg>
</file>

<file path=ppt/media/image17.png>
</file>

<file path=ppt/media/image18.jpeg>
</file>

<file path=ppt/media/image19.png>
</file>

<file path=ppt/media/image2.jpeg>
</file>

<file path=ppt/media/image20.PNG>
</file>

<file path=ppt/media/image21.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A4AE53-78AB-4E30-A376-70F5FA87A326}" type="datetimeFigureOut">
              <a:rPr lang="en-US" smtClean="0"/>
              <a:pPr/>
              <a:t>12/9/2020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732FBC-CC67-4B17-8935-02F23E3364AC}" type="slidenum">
              <a:rPr lang="en-US" smtClean="0"/>
              <a:pPr/>
              <a:t>‹#›</a:t>
            </a:fld>
            <a:endParaRPr lang="en-US"/>
          </a:p>
        </p:txBody>
      </p:sp>
    </p:spTree>
    <p:extLst>
      <p:ext uri="{BB962C8B-B14F-4D97-AF65-F5344CB8AC3E}">
        <p14:creationId xmlns:p14="http://schemas.microsoft.com/office/powerpoint/2010/main" val="254055582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372219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050815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1344941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 fmla="*/ 19050 w 12211050"/>
              <a:gd name="connsiteY0" fmla="*/ 0 h 4133850"/>
              <a:gd name="connsiteX1" fmla="*/ 12211050 w 12211050"/>
              <a:gd name="connsiteY1" fmla="*/ 0 h 4133850"/>
              <a:gd name="connsiteX2" fmla="*/ 12211050 w 12211050"/>
              <a:gd name="connsiteY2" fmla="*/ 4133850 h 4133850"/>
              <a:gd name="connsiteX3" fmla="*/ 0 w 12211050"/>
              <a:gd name="connsiteY3" fmla="*/ 3219450 h 4133850"/>
              <a:gd name="connsiteX4" fmla="*/ 19050 w 12211050"/>
              <a:gd name="connsiteY4" fmla="*/ 0 h 4133850"/>
              <a:gd name="connsiteX0" fmla="*/ 19050 w 12211050"/>
              <a:gd name="connsiteY0" fmla="*/ 0 h 4438650"/>
              <a:gd name="connsiteX1" fmla="*/ 12211050 w 12211050"/>
              <a:gd name="connsiteY1" fmla="*/ 0 h 4438650"/>
              <a:gd name="connsiteX2" fmla="*/ 12211050 w 12211050"/>
              <a:gd name="connsiteY2" fmla="*/ 4438650 h 4438650"/>
              <a:gd name="connsiteX3" fmla="*/ 0 w 12211050"/>
              <a:gd name="connsiteY3" fmla="*/ 3219450 h 4438650"/>
              <a:gd name="connsiteX4" fmla="*/ 19050 w 12211050"/>
              <a:gd name="connsiteY4" fmla="*/ 0 h 4438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extLst>
      <p:ext uri="{BB962C8B-B14F-4D97-AF65-F5344CB8AC3E}">
        <p14:creationId xmlns:p14="http://schemas.microsoft.com/office/powerpoint/2010/main" val="39740816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3722197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4513695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117143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7122016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8012169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8812041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78319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4513695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6918609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5247627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0508157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1344941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 fmla="*/ 19050 w 12211050"/>
              <a:gd name="connsiteY0" fmla="*/ 0 h 4133850"/>
              <a:gd name="connsiteX1" fmla="*/ 12211050 w 12211050"/>
              <a:gd name="connsiteY1" fmla="*/ 0 h 4133850"/>
              <a:gd name="connsiteX2" fmla="*/ 12211050 w 12211050"/>
              <a:gd name="connsiteY2" fmla="*/ 4133850 h 4133850"/>
              <a:gd name="connsiteX3" fmla="*/ 0 w 12211050"/>
              <a:gd name="connsiteY3" fmla="*/ 3219450 h 4133850"/>
              <a:gd name="connsiteX4" fmla="*/ 19050 w 12211050"/>
              <a:gd name="connsiteY4" fmla="*/ 0 h 4133850"/>
              <a:gd name="connsiteX0" fmla="*/ 19050 w 12211050"/>
              <a:gd name="connsiteY0" fmla="*/ 0 h 4438650"/>
              <a:gd name="connsiteX1" fmla="*/ 12211050 w 12211050"/>
              <a:gd name="connsiteY1" fmla="*/ 0 h 4438650"/>
              <a:gd name="connsiteX2" fmla="*/ 12211050 w 12211050"/>
              <a:gd name="connsiteY2" fmla="*/ 4438650 h 4438650"/>
              <a:gd name="connsiteX3" fmla="*/ 0 w 12211050"/>
              <a:gd name="connsiteY3" fmla="*/ 3219450 h 4438650"/>
              <a:gd name="connsiteX4" fmla="*/ 19050 w 12211050"/>
              <a:gd name="connsiteY4" fmla="*/ 0 h 4438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extLst>
      <p:ext uri="{BB962C8B-B14F-4D97-AF65-F5344CB8AC3E}">
        <p14:creationId xmlns:p14="http://schemas.microsoft.com/office/powerpoint/2010/main" val="397408168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C9A48AB-23F1-45F1-98E5-D2CDC7A5261D}"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068353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30204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270909644"/>
      </p:ext>
    </p:extLst>
  </p:cSld>
  <p:clrMapOvr>
    <a:masterClrMapping/>
  </p:clrMapOvr>
  <p:extLst mod="1">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3227159557"/>
      </p:ext>
    </p:extLst>
  </p:cSld>
  <p:clrMapOvr>
    <a:masterClrMapping/>
  </p:clrMapOvr>
  <p:extLst mod="1">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735627" y="164638"/>
            <a:ext cx="9456373"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735627" y="932723"/>
            <a:ext cx="9456373" cy="384043"/>
          </a:xfrm>
          <a:prstGeom prst="rect">
            <a:avLst/>
          </a:prstGeom>
        </p:spPr>
        <p:txBody>
          <a:bodyPr anchor="ctr"/>
          <a:lstStyle>
            <a:lvl1pPr marL="0" indent="0" algn="l">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Rectangle 4"/>
          <p:cNvSpPr/>
          <p:nvPr userDrawn="1"/>
        </p:nvSpPr>
        <p:spPr>
          <a:xfrm>
            <a:off x="0" y="1"/>
            <a:ext cx="2543605" cy="68641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3804378142"/>
      </p:ext>
    </p:extLst>
  </p:cSld>
  <p:clrMapOvr>
    <a:masterClrMapping/>
  </p:clrMapOvr>
  <p:extLst mod="1">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117143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0" y="2276872"/>
            <a:ext cx="12192000" cy="24002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3" name="Isosceles Triangle 2"/>
          <p:cNvSpPr/>
          <p:nvPr userDrawn="1"/>
        </p:nvSpPr>
        <p:spPr>
          <a:xfrm rot="10800000">
            <a:off x="158339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2" name="Isosceles Triangle 11"/>
          <p:cNvSpPr/>
          <p:nvPr userDrawn="1"/>
        </p:nvSpPr>
        <p:spPr>
          <a:xfrm rot="10800000">
            <a:off x="446371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3" name="Isosceles Triangle 12"/>
          <p:cNvSpPr/>
          <p:nvPr userDrawn="1"/>
        </p:nvSpPr>
        <p:spPr>
          <a:xfrm rot="10800000">
            <a:off x="734403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4" name="Isosceles Triangle 13"/>
          <p:cNvSpPr/>
          <p:nvPr userDrawn="1"/>
        </p:nvSpPr>
        <p:spPr>
          <a:xfrm rot="10800000">
            <a:off x="10224348"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5" name="Rectangle 14"/>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6" name="Rectangle 15"/>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Picture Placeholder 2"/>
          <p:cNvSpPr>
            <a:spLocks noGrp="1"/>
          </p:cNvSpPr>
          <p:nvPr>
            <p:ph type="pic" idx="1" hasCustomPrompt="1"/>
          </p:nvPr>
        </p:nvSpPr>
        <p:spPr>
          <a:xfrm>
            <a:off x="815413"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2" hasCustomPrompt="1"/>
          </p:nvPr>
        </p:nvSpPr>
        <p:spPr>
          <a:xfrm>
            <a:off x="3695732"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3" hasCustomPrompt="1"/>
          </p:nvPr>
        </p:nvSpPr>
        <p:spPr>
          <a:xfrm>
            <a:off x="6576051"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4" hasCustomPrompt="1"/>
          </p:nvPr>
        </p:nvSpPr>
        <p:spPr>
          <a:xfrm>
            <a:off x="9456369"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772175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2" name="Rectangle 1"/>
          <p:cNvSpPr/>
          <p:nvPr userDrawn="1"/>
        </p:nvSpPr>
        <p:spPr>
          <a:xfrm>
            <a:off x="5231904" y="2276872"/>
            <a:ext cx="5711957" cy="39364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black">
                  <a:lumMod val="75000"/>
                  <a:lumOff val="25000"/>
                </a:prstClr>
              </a:solidFill>
            </a:endParaRPr>
          </a:p>
        </p:txBody>
      </p:sp>
      <p:sp>
        <p:nvSpPr>
          <p:cNvPr id="7" name="Picture Placeholder 2"/>
          <p:cNvSpPr>
            <a:spLocks noGrp="1"/>
          </p:cNvSpPr>
          <p:nvPr>
            <p:ph type="pic" idx="1" hasCustomPrompt="1"/>
          </p:nvPr>
        </p:nvSpPr>
        <p:spPr>
          <a:xfrm>
            <a:off x="1103445" y="1412776"/>
            <a:ext cx="4560000" cy="369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56200522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0" y="990600"/>
            <a:ext cx="3887755" cy="58674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Picture Placeholder 2"/>
          <p:cNvSpPr>
            <a:spLocks noGrp="1"/>
          </p:cNvSpPr>
          <p:nvPr>
            <p:ph type="pic" idx="11" hasCustomPrompt="1"/>
          </p:nvPr>
        </p:nvSpPr>
        <p:spPr>
          <a:xfrm>
            <a:off x="4079776" y="0"/>
            <a:ext cx="8112224" cy="362102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1595747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9" name="Picture Placeholder 2"/>
          <p:cNvSpPr>
            <a:spLocks noGrp="1"/>
          </p:cNvSpPr>
          <p:nvPr>
            <p:ph type="pic" idx="1" hasCustomPrompt="1"/>
          </p:nvPr>
        </p:nvSpPr>
        <p:spPr>
          <a:xfrm>
            <a:off x="0" y="1013496"/>
            <a:ext cx="3887755" cy="356763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2" name="Picture Placeholder 2"/>
          <p:cNvSpPr>
            <a:spLocks noGrp="1"/>
          </p:cNvSpPr>
          <p:nvPr>
            <p:ph type="pic" idx="10" hasCustomPrompt="1"/>
          </p:nvPr>
        </p:nvSpPr>
        <p:spPr>
          <a:xfrm>
            <a:off x="8304245" y="0"/>
            <a:ext cx="3887755" cy="45811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3" name="Picture Placeholder 2"/>
          <p:cNvSpPr>
            <a:spLocks noGrp="1"/>
          </p:cNvSpPr>
          <p:nvPr>
            <p:ph type="pic" idx="11" hasCustomPrompt="1"/>
          </p:nvPr>
        </p:nvSpPr>
        <p:spPr>
          <a:xfrm>
            <a:off x="0" y="4773149"/>
            <a:ext cx="6096000" cy="208485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394759519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595027" y="4101331"/>
            <a:ext cx="2400000" cy="230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2" name="Rectangle 11"/>
          <p:cNvSpPr/>
          <p:nvPr userDrawn="1"/>
        </p:nvSpPr>
        <p:spPr>
          <a:xfrm>
            <a:off x="9196973" y="1700808"/>
            <a:ext cx="2400000" cy="230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3" name="Picture Placeholder 2"/>
          <p:cNvSpPr>
            <a:spLocks noGrp="1"/>
          </p:cNvSpPr>
          <p:nvPr>
            <p:ph type="pic" idx="12" hasCustomPrompt="1"/>
          </p:nvPr>
        </p:nvSpPr>
        <p:spPr>
          <a:xfrm>
            <a:off x="595027" y="1700808"/>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3" hasCustomPrompt="1"/>
          </p:nvPr>
        </p:nvSpPr>
        <p:spPr>
          <a:xfrm>
            <a:off x="9196973" y="4101331"/>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4" hasCustomPrompt="1"/>
          </p:nvPr>
        </p:nvSpPr>
        <p:spPr>
          <a:xfrm>
            <a:off x="3119669" y="4101331"/>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Picture Placeholder 2"/>
          <p:cNvSpPr>
            <a:spLocks noGrp="1"/>
          </p:cNvSpPr>
          <p:nvPr>
            <p:ph type="pic" idx="15" hasCustomPrompt="1"/>
          </p:nvPr>
        </p:nvSpPr>
        <p:spPr>
          <a:xfrm>
            <a:off x="3119669" y="1700808"/>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42783594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Images and Contents Layout">
    <p:spTree>
      <p:nvGrpSpPr>
        <p:cNvPr id="1" name=""/>
        <p:cNvGrpSpPr/>
        <p:nvPr/>
      </p:nvGrpSpPr>
      <p:grpSpPr>
        <a:xfrm>
          <a:off x="0" y="0"/>
          <a:ext cx="0" cy="0"/>
          <a:chOff x="0" y="0"/>
          <a:chExt cx="0" cy="0"/>
        </a:xfrm>
      </p:grpSpPr>
      <p:sp>
        <p:nvSpPr>
          <p:cNvPr id="16" name="Picture Placeholder 2"/>
          <p:cNvSpPr>
            <a:spLocks noGrp="1"/>
          </p:cNvSpPr>
          <p:nvPr>
            <p:ph type="pic" idx="12" hasCustomPrompt="1"/>
          </p:nvPr>
        </p:nvSpPr>
        <p:spPr>
          <a:xfrm>
            <a:off x="709650" y="480055"/>
            <a:ext cx="4224469" cy="419708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7" name="Picture Placeholder 2"/>
          <p:cNvSpPr>
            <a:spLocks noGrp="1"/>
          </p:cNvSpPr>
          <p:nvPr>
            <p:ph type="pic" idx="13" hasCustomPrompt="1"/>
          </p:nvPr>
        </p:nvSpPr>
        <p:spPr>
          <a:xfrm>
            <a:off x="5126140" y="480056"/>
            <a:ext cx="6336704" cy="229610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4" hasCustomPrompt="1"/>
          </p:nvPr>
        </p:nvSpPr>
        <p:spPr>
          <a:xfrm>
            <a:off x="5126140"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6" hasCustomPrompt="1"/>
          </p:nvPr>
        </p:nvSpPr>
        <p:spPr>
          <a:xfrm>
            <a:off x="7310492"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7" hasCustomPrompt="1"/>
          </p:nvPr>
        </p:nvSpPr>
        <p:spPr>
          <a:xfrm>
            <a:off x="9494844"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023021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7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6767" y="2276873"/>
            <a:ext cx="7238124" cy="3966041"/>
          </a:xfrm>
          <a:prstGeom prst="rect">
            <a:avLst/>
          </a:prstGeom>
        </p:spPr>
      </p:pic>
      <p:sp>
        <p:nvSpPr>
          <p:cNvPr id="7" name="Picture Placeholder 2"/>
          <p:cNvSpPr>
            <a:spLocks noGrp="1"/>
          </p:cNvSpPr>
          <p:nvPr>
            <p:ph type="pic" idx="1" hasCustomPrompt="1"/>
          </p:nvPr>
        </p:nvSpPr>
        <p:spPr>
          <a:xfrm>
            <a:off x="5705875" y="2485912"/>
            <a:ext cx="4832891" cy="3124239"/>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Rectangle 7"/>
          <p:cNvSpPr/>
          <p:nvPr userDrawn="1"/>
        </p:nvSpPr>
        <p:spPr>
          <a:xfrm>
            <a:off x="4037371" y="1"/>
            <a:ext cx="4128459" cy="60959"/>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9" name="Rectangle 8"/>
          <p:cNvSpPr/>
          <p:nvPr userDrawn="1"/>
        </p:nvSpPr>
        <p:spPr>
          <a:xfrm>
            <a:off x="0" y="6753308"/>
            <a:ext cx="12192000" cy="110875"/>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221804153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8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4"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76400" y="1815747"/>
            <a:ext cx="3360373" cy="3350541"/>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6"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406826" y="1815747"/>
            <a:ext cx="3360373" cy="3350541"/>
          </a:xfrm>
          <a:prstGeom prst="rect">
            <a:avLst/>
          </a:prstGeom>
          <a:noFill/>
          <a:extLst>
            <a:ext uri="{909E8E84-426E-40dd-AFC4-6F175D3DCCD1}">
              <a14:hiddenFill xmlns:a14="http://schemas.microsoft.com/office/drawing/2010/main" xmlns="">
                <a:solidFill>
                  <a:srgbClr val="FFFFFF"/>
                </a:solidFill>
              </a14:hiddenFill>
            </a:ext>
          </a:extLst>
        </p:spPr>
      </p:pic>
      <p:pic>
        <p:nvPicPr>
          <p:cNvPr id="9" name="Picture 8"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037251" y="1815747"/>
            <a:ext cx="3360373" cy="3350541"/>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Picture Placeholder 2"/>
          <p:cNvSpPr>
            <a:spLocks noGrp="1"/>
          </p:cNvSpPr>
          <p:nvPr>
            <p:ph type="pic" idx="1" hasCustomPrompt="1"/>
          </p:nvPr>
        </p:nvSpPr>
        <p:spPr>
          <a:xfrm>
            <a:off x="90990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2" hasCustomPrompt="1"/>
          </p:nvPr>
        </p:nvSpPr>
        <p:spPr>
          <a:xfrm>
            <a:off x="453956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3" hasCustomPrompt="1"/>
          </p:nvPr>
        </p:nvSpPr>
        <p:spPr>
          <a:xfrm>
            <a:off x="816922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Rectangle 15"/>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Rectangle 16"/>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407940683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9_Images and Contents Layout">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0" y="0"/>
            <a:ext cx="12192000" cy="4101075"/>
          </a:xfrm>
          <a:prstGeom prst="rect">
            <a:avLst/>
          </a:prstGeom>
          <a:solidFill>
            <a:schemeClr val="bg1">
              <a:lumMod val="8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01465714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ICON SETS LAYOUT</a:t>
            </a:r>
          </a:p>
        </p:txBody>
      </p:sp>
      <p:grpSp>
        <p:nvGrpSpPr>
          <p:cNvPr id="5" name="Group 4"/>
          <p:cNvGrpSpPr/>
          <p:nvPr userDrawn="1"/>
        </p:nvGrpSpPr>
        <p:grpSpPr>
          <a:xfrm>
            <a:off x="472011" y="1508786"/>
            <a:ext cx="3799787" cy="486556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dirty="0">
                <a:solidFill>
                  <a:prstClr val="white"/>
                </a:solidFill>
              </a:endParaRPr>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white"/>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black"/>
                </a:solidFill>
              </a:endParaRPr>
            </a:p>
          </p:txBody>
        </p:sp>
      </p:grpSp>
    </p:spTree>
    <p:extLst>
      <p:ext uri="{BB962C8B-B14F-4D97-AF65-F5344CB8AC3E}">
        <p14:creationId xmlns:p14="http://schemas.microsoft.com/office/powerpoint/2010/main" val="2621978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712201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801216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881204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78319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691860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524762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1.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3.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pPr/>
              <a:t>‹#›</a:t>
            </a:fld>
            <a:endParaRPr lang="en-US"/>
          </a:p>
        </p:txBody>
      </p:sp>
    </p:spTree>
    <p:extLst>
      <p:ext uri="{BB962C8B-B14F-4D97-AF65-F5344CB8AC3E}">
        <p14:creationId xmlns:p14="http://schemas.microsoft.com/office/powerpoint/2010/main" val="333339139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pPr/>
              <a:t>‹#›</a:t>
            </a:fld>
            <a:endParaRPr lang="en-US"/>
          </a:p>
        </p:txBody>
      </p:sp>
    </p:spTree>
    <p:extLst>
      <p:ext uri="{BB962C8B-B14F-4D97-AF65-F5344CB8AC3E}">
        <p14:creationId xmlns:p14="http://schemas.microsoft.com/office/powerpoint/2010/main" val="333339139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8544627"/>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Lst>
  <p:hf hdr="0" ftr="0" dt="0"/>
  <p:txStyles>
    <p:titleStyle>
      <a:lvl1pPr algn="ctr" defTabSz="1219170" rtl="0" eaLnBrk="1" latinLnBrk="1"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1"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1"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1"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ko-KR"/>
      </a:defPPr>
      <a:lvl1pPr marL="0" algn="l" defTabSz="1219170" rtl="0" eaLnBrk="1" latinLnBrk="1" hangingPunct="1">
        <a:defRPr sz="2400" kern="1200">
          <a:solidFill>
            <a:schemeClr val="tx1"/>
          </a:solidFill>
          <a:latin typeface="+mn-lt"/>
          <a:ea typeface="+mn-ea"/>
          <a:cs typeface="+mn-cs"/>
        </a:defRPr>
      </a:lvl1pPr>
      <a:lvl2pPr marL="609585" algn="l" defTabSz="1219170" rtl="0" eaLnBrk="1" latinLnBrk="1" hangingPunct="1">
        <a:defRPr sz="2400" kern="1200">
          <a:solidFill>
            <a:schemeClr val="tx1"/>
          </a:solidFill>
          <a:latin typeface="+mn-lt"/>
          <a:ea typeface="+mn-ea"/>
          <a:cs typeface="+mn-cs"/>
        </a:defRPr>
      </a:lvl2pPr>
      <a:lvl3pPr marL="1219170" algn="l" defTabSz="1219170" rtl="0" eaLnBrk="1" latinLnBrk="1" hangingPunct="1">
        <a:defRPr sz="2400" kern="1200">
          <a:solidFill>
            <a:schemeClr val="tx1"/>
          </a:solidFill>
          <a:latin typeface="+mn-lt"/>
          <a:ea typeface="+mn-ea"/>
          <a:cs typeface="+mn-cs"/>
        </a:defRPr>
      </a:lvl3pPr>
      <a:lvl4pPr marL="1828754" algn="l" defTabSz="1219170" rtl="0" eaLnBrk="1" latinLnBrk="1" hangingPunct="1">
        <a:defRPr sz="2400" kern="1200">
          <a:solidFill>
            <a:schemeClr val="tx1"/>
          </a:solidFill>
          <a:latin typeface="+mn-lt"/>
          <a:ea typeface="+mn-ea"/>
          <a:cs typeface="+mn-cs"/>
        </a:defRPr>
      </a:lvl4pPr>
      <a:lvl5pPr marL="2438339" algn="l" defTabSz="1219170" rtl="0" eaLnBrk="1" latinLnBrk="1" hangingPunct="1">
        <a:defRPr sz="2400" kern="1200">
          <a:solidFill>
            <a:schemeClr val="tx1"/>
          </a:solidFill>
          <a:latin typeface="+mn-lt"/>
          <a:ea typeface="+mn-ea"/>
          <a:cs typeface="+mn-cs"/>
        </a:defRPr>
      </a:lvl5pPr>
      <a:lvl6pPr marL="3047924" algn="l" defTabSz="1219170" rtl="0" eaLnBrk="1" latinLnBrk="1" hangingPunct="1">
        <a:defRPr sz="2400" kern="1200">
          <a:solidFill>
            <a:schemeClr val="tx1"/>
          </a:solidFill>
          <a:latin typeface="+mn-lt"/>
          <a:ea typeface="+mn-ea"/>
          <a:cs typeface="+mn-cs"/>
        </a:defRPr>
      </a:lvl6pPr>
      <a:lvl7pPr marL="3657509" algn="l" defTabSz="1219170" rtl="0" eaLnBrk="1" latinLnBrk="1" hangingPunct="1">
        <a:defRPr sz="2400" kern="1200">
          <a:solidFill>
            <a:schemeClr val="tx1"/>
          </a:solidFill>
          <a:latin typeface="+mn-lt"/>
          <a:ea typeface="+mn-ea"/>
          <a:cs typeface="+mn-cs"/>
        </a:defRPr>
      </a:lvl7pPr>
      <a:lvl8pPr marL="4267093" algn="l" defTabSz="1219170" rtl="0" eaLnBrk="1" latinLnBrk="1" hangingPunct="1">
        <a:defRPr sz="2400" kern="1200">
          <a:solidFill>
            <a:schemeClr val="tx1"/>
          </a:solidFill>
          <a:latin typeface="+mn-lt"/>
          <a:ea typeface="+mn-ea"/>
          <a:cs typeface="+mn-cs"/>
        </a:defRPr>
      </a:lvl8pPr>
      <a:lvl9pPr marL="4876678" algn="l" defTabSz="1219170" rtl="0" eaLnBrk="1" latinLnBrk="1"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hyperlink" Target="https://www.researchgate.net/publication/302994641_Motion_capture_with_constrained_inverse_kinematics_for_real-time_hand_tracking" TargetMode="External"/><Relationship Id="rId4" Type="http://schemas.openxmlformats.org/officeDocument/2006/relationships/hyperlink" Target="https://physicsworld.com/a/smart-glovetranslates-sign-language-into-digital-text/)."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421" y="6053794"/>
            <a:ext cx="12196420" cy="439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02197" y="5901985"/>
            <a:ext cx="45719" cy="61388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lide Number Placeholder 2"/>
          <p:cNvSpPr txBox="1">
            <a:spLocks/>
          </p:cNvSpPr>
          <p:nvPr/>
        </p:nvSpPr>
        <p:spPr>
          <a:xfrm>
            <a:off x="8763000" y="65087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6" name="Right Triangle 45">
            <a:extLst>
              <a:ext uri="{FF2B5EF4-FFF2-40B4-BE49-F238E27FC236}">
                <a16:creationId xmlns:a16="http://schemas.microsoft.com/office/drawing/2014/main" id="{0983CA01-DED8-4A8A-82CA-5B1BE1DADB0C}"/>
              </a:ext>
            </a:extLst>
          </p:cNvPr>
          <p:cNvSpPr/>
          <p:nvPr/>
        </p:nvSpPr>
        <p:spPr>
          <a:xfrm flipV="1">
            <a:off x="9506857" y="5939880"/>
            <a:ext cx="1291772" cy="1157606"/>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37" name="Right Triangle 36">
            <a:extLst>
              <a:ext uri="{FF2B5EF4-FFF2-40B4-BE49-F238E27FC236}">
                <a16:creationId xmlns:a16="http://schemas.microsoft.com/office/drawing/2014/main" id="{0983CA01-DED8-4A8A-82CA-5B1BE1DADB0C}"/>
              </a:ext>
            </a:extLst>
          </p:cNvPr>
          <p:cNvSpPr/>
          <p:nvPr/>
        </p:nvSpPr>
        <p:spPr>
          <a:xfrm flipH="1">
            <a:off x="7099225" y="-64960"/>
            <a:ext cx="5146562" cy="5852440"/>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45" name="Rectangle 44"/>
          <p:cNvSpPr/>
          <p:nvPr/>
        </p:nvSpPr>
        <p:spPr>
          <a:xfrm>
            <a:off x="2698031" y="1476029"/>
            <a:ext cx="6829425" cy="2797237"/>
          </a:xfrm>
          <a:prstGeom prst="rect">
            <a:avLst/>
          </a:prstGeom>
          <a:gradFill flip="none" rotWithShape="1">
            <a:gsLst>
              <a:gs pos="15000">
                <a:srgbClr val="FFFFFF">
                  <a:alpha val="34000"/>
                </a:srgbClr>
              </a:gs>
              <a:gs pos="94000">
                <a:srgbClr val="FFFFFF">
                  <a:alpha val="34000"/>
                </a:srgbClr>
              </a:gs>
              <a:gs pos="2655">
                <a:schemeClr val="bg1">
                  <a:alpha val="0"/>
                </a:schemeClr>
              </a:gs>
              <a:gs pos="51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i="1" dirty="0">
                <a:solidFill>
                  <a:srgbClr val="000000"/>
                </a:solidFill>
              </a:rPr>
              <a:t>Submitted in the partial fulfillment for the award of the degree of</a:t>
            </a:r>
          </a:p>
          <a:p>
            <a:pPr algn="ctr">
              <a:lnSpc>
                <a:spcPct val="150000"/>
              </a:lnSpc>
            </a:pPr>
            <a:r>
              <a:rPr lang="en-US" sz="2400" b="1" dirty="0">
                <a:solidFill>
                  <a:srgbClr val="000000"/>
                </a:solidFill>
              </a:rPr>
              <a:t>BACHELOR OF ENGINEERING </a:t>
            </a:r>
            <a:endParaRPr lang="en-US" sz="2400" dirty="0">
              <a:solidFill>
                <a:srgbClr val="000000"/>
              </a:solidFill>
            </a:endParaRPr>
          </a:p>
          <a:p>
            <a:pPr algn="ctr">
              <a:lnSpc>
                <a:spcPct val="150000"/>
              </a:lnSpc>
            </a:pPr>
            <a:r>
              <a:rPr lang="en-US" sz="2400" i="1" dirty="0">
                <a:solidFill>
                  <a:srgbClr val="000000"/>
                </a:solidFill>
              </a:rPr>
              <a:t> IN</a:t>
            </a:r>
          </a:p>
          <a:p>
            <a:pPr algn="ctr">
              <a:lnSpc>
                <a:spcPct val="150000"/>
              </a:lnSpc>
            </a:pPr>
            <a:r>
              <a:rPr lang="en-IN" sz="2400" b="1" dirty="0">
                <a:solidFill>
                  <a:srgbClr val="000000"/>
                </a:solidFill>
              </a:rPr>
              <a:t>ARTIFICIAL INTELLIGENCE AND MACHINE LEARNING</a:t>
            </a:r>
            <a:r>
              <a:rPr lang="en-US" sz="2400" b="1" dirty="0">
                <a:solidFill>
                  <a:srgbClr val="000000"/>
                </a:solidFill>
              </a:rPr>
              <a:t> </a:t>
            </a:r>
            <a:endParaRPr lang="en-US" sz="2400" dirty="0">
              <a:solidFill>
                <a:srgbClr val="000000"/>
              </a:solidFill>
            </a:endParaRPr>
          </a:p>
        </p:txBody>
      </p:sp>
      <p:sp>
        <p:nvSpPr>
          <p:cNvPr id="43" name="Right Triangle 42"/>
          <p:cNvSpPr/>
          <p:nvPr/>
        </p:nvSpPr>
        <p:spPr>
          <a:xfrm rot="10800000" flipV="1">
            <a:off x="9829797" y="5333999"/>
            <a:ext cx="2366623" cy="1600201"/>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a:spLocks noChangeArrowheads="1"/>
          </p:cNvSpPr>
          <p:nvPr/>
        </p:nvSpPr>
        <p:spPr bwMode="auto">
          <a:xfrm>
            <a:off x="6881359" y="6019560"/>
            <a:ext cx="4928608"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r>
              <a:rPr lang="en-US" sz="2000" b="1" dirty="0">
                <a:solidFill>
                  <a:prstClr val="black">
                    <a:lumMod val="65000"/>
                    <a:lumOff val="35000"/>
                  </a:prstClr>
                </a:solidFill>
                <a:latin typeface="Casper" panose="02000506000000020004" pitchFamily="2" charset="0"/>
                <a:ea typeface="Karla" pitchFamily="2" charset="0"/>
                <a:cs typeface="Karla" pitchFamily="2" charset="0"/>
              </a:rPr>
              <a:t>DISCOVER . </a:t>
            </a:r>
            <a:r>
              <a:rPr lang="en-US" sz="2000" b="1" dirty="0">
                <a:solidFill>
                  <a:srgbClr val="C00000"/>
                </a:solidFill>
                <a:latin typeface="Casper" panose="02000506000000020004" pitchFamily="2" charset="0"/>
                <a:ea typeface="Karla" pitchFamily="2" charset="0"/>
                <a:cs typeface="Karla" pitchFamily="2" charset="0"/>
              </a:rPr>
              <a:t>LEARN</a:t>
            </a:r>
            <a:r>
              <a:rPr lang="en-US" sz="2000" b="1" dirty="0">
                <a:solidFill>
                  <a:prstClr val="black">
                    <a:lumMod val="65000"/>
                    <a:lumOff val="35000"/>
                  </a:prstClr>
                </a:solidFill>
                <a:latin typeface="Casper" panose="02000506000000020004" pitchFamily="2" charset="0"/>
                <a:ea typeface="Karla" pitchFamily="2" charset="0"/>
                <a:cs typeface="Karla" pitchFamily="2" charset="0"/>
              </a:rPr>
              <a:t> . EMPOWER</a:t>
            </a:r>
            <a:endParaRPr lang="en-US" sz="1200" b="1" dirty="0">
              <a:solidFill>
                <a:prstClr val="black"/>
              </a:solidFill>
              <a:latin typeface="Casper" panose="02000506000000020004" pitchFamily="2" charset="0"/>
            </a:endParaRPr>
          </a:p>
          <a:p>
            <a:pPr eaLnBrk="1" hangingPunct="1"/>
            <a:endParaRPr lang="en-US" sz="1600" b="1" dirty="0">
              <a:latin typeface="Casper" panose="02000506000000020004" pitchFamily="2" charset="0"/>
            </a:endParaRPr>
          </a:p>
        </p:txBody>
      </p:sp>
      <p:sp>
        <p:nvSpPr>
          <p:cNvPr id="52" name="Rectangle 51"/>
          <p:cNvSpPr/>
          <p:nvPr/>
        </p:nvSpPr>
        <p:spPr>
          <a:xfrm>
            <a:off x="6885780" y="6043646"/>
            <a:ext cx="45719" cy="3706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a:spLocks noChangeArrowheads="1"/>
          </p:cNvSpPr>
          <p:nvPr/>
        </p:nvSpPr>
        <p:spPr bwMode="auto">
          <a:xfrm>
            <a:off x="443345" y="6014156"/>
            <a:ext cx="5882609" cy="430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lgn="ctr" defTabSz="622300">
              <a:lnSpc>
                <a:spcPct val="90000"/>
              </a:lnSpc>
              <a:spcBef>
                <a:spcPct val="0"/>
              </a:spcBef>
              <a:spcAft>
                <a:spcPct val="35000"/>
              </a:spcAft>
            </a:pPr>
            <a:r>
              <a:rPr lang="en-US" sz="2400" b="1" dirty="0">
                <a:solidFill>
                  <a:srgbClr val="FF0000"/>
                </a:solidFill>
                <a:latin typeface="Times New Roman" pitchFamily="18" charset="0"/>
                <a:cs typeface="Times New Roman" pitchFamily="18" charset="0"/>
              </a:rPr>
              <a:t>Department of AIT-CSE</a:t>
            </a:r>
            <a:endParaRPr lang="en-US" sz="1600" dirty="0">
              <a:solidFill>
                <a:srgbClr val="FF0000"/>
              </a:solidFill>
              <a:latin typeface="Times New Roman" pitchFamily="18" charset="0"/>
              <a:cs typeface="Times New Roman" pitchFamily="18" charset="0"/>
            </a:endParaRPr>
          </a:p>
        </p:txBody>
      </p:sp>
      <p:sp>
        <p:nvSpPr>
          <p:cNvPr id="26" name="TextBox 25"/>
          <p:cNvSpPr txBox="1">
            <a:spLocks noChangeArrowheads="1"/>
          </p:cNvSpPr>
          <p:nvPr/>
        </p:nvSpPr>
        <p:spPr bwMode="auto">
          <a:xfrm>
            <a:off x="1657138" y="443068"/>
            <a:ext cx="8477097" cy="12003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algn="ctr"/>
            <a:r>
              <a:rPr lang="en-IN" sz="3600" b="1" dirty="0">
                <a:latin typeface="Arial Black" pitchFamily="34" charset="0"/>
              </a:rPr>
              <a:t>GESTURE RECOGNITION BASED INTERACTIVE GAME</a:t>
            </a:r>
            <a:endParaRPr lang="en-US" sz="3600" dirty="0">
              <a:latin typeface="Raleway ExtraBold" pitchFamily="34" charset="-52"/>
            </a:endParaRPr>
          </a:p>
        </p:txBody>
      </p:sp>
      <p:sp>
        <p:nvSpPr>
          <p:cNvPr id="15" name="Slide Number Placeholder 14"/>
          <p:cNvSpPr>
            <a:spLocks noGrp="1"/>
          </p:cNvSpPr>
          <p:nvPr>
            <p:ph type="sldNum" sz="quarter" idx="12"/>
          </p:nvPr>
        </p:nvSpPr>
        <p:spPr/>
        <p:txBody>
          <a:bodyPr/>
          <a:lstStyle/>
          <a:p>
            <a:fld id="{BDCDBBEF-AA6C-4BA6-85B2-A17D7F280E38}" type="slidenum">
              <a:rPr lang="en-US" smtClean="0"/>
              <a:pPr/>
              <a:t>1</a:t>
            </a:fld>
            <a:endParaRPr lang="en-US"/>
          </a:p>
        </p:txBody>
      </p:sp>
      <p:sp>
        <p:nvSpPr>
          <p:cNvPr id="5" name="TextBox 4"/>
          <p:cNvSpPr txBox="1"/>
          <p:nvPr/>
        </p:nvSpPr>
        <p:spPr>
          <a:xfrm>
            <a:off x="1907469" y="4375791"/>
            <a:ext cx="4587460" cy="1631216"/>
          </a:xfrm>
          <a:prstGeom prst="rect">
            <a:avLst/>
          </a:prstGeom>
          <a:noFill/>
        </p:spPr>
        <p:txBody>
          <a:bodyPr wrap="square" rtlCol="0">
            <a:spAutoFit/>
          </a:bodyPr>
          <a:lstStyle/>
          <a:p>
            <a:r>
              <a:rPr lang="en-US" sz="2000" b="1" dirty="0"/>
              <a:t>Submitted by: </a:t>
            </a:r>
          </a:p>
          <a:p>
            <a:r>
              <a:rPr lang="en-US" sz="2000" dirty="0"/>
              <a:t>KINSHUK JAGDEV-18BCS6019</a:t>
            </a:r>
          </a:p>
          <a:p>
            <a:r>
              <a:rPr lang="en-US" sz="2000" dirty="0"/>
              <a:t>KARAN TREHAN-18BCS6033</a:t>
            </a:r>
          </a:p>
          <a:p>
            <a:r>
              <a:rPr lang="en-US" sz="2000" dirty="0"/>
              <a:t>SHUBHNOOR GILL -18BCS6061</a:t>
            </a:r>
          </a:p>
          <a:p>
            <a:r>
              <a:rPr lang="en-US" sz="2000" dirty="0"/>
              <a:t>ARGHA SAMANTA-18BCS6065</a:t>
            </a:r>
          </a:p>
        </p:txBody>
      </p:sp>
      <p:sp>
        <p:nvSpPr>
          <p:cNvPr id="6" name="TextBox 5"/>
          <p:cNvSpPr txBox="1"/>
          <p:nvPr/>
        </p:nvSpPr>
        <p:spPr>
          <a:xfrm>
            <a:off x="7694697" y="4375791"/>
            <a:ext cx="2971326" cy="1015663"/>
          </a:xfrm>
          <a:prstGeom prst="rect">
            <a:avLst/>
          </a:prstGeom>
          <a:noFill/>
        </p:spPr>
        <p:txBody>
          <a:bodyPr wrap="none" rtlCol="0">
            <a:spAutoFit/>
          </a:bodyPr>
          <a:lstStyle/>
          <a:p>
            <a:r>
              <a:rPr lang="en-US" sz="2000" b="1" dirty="0"/>
              <a:t>Under the Supervision of: </a:t>
            </a:r>
            <a:endParaRPr lang="en-US" sz="2000" dirty="0"/>
          </a:p>
          <a:p>
            <a:r>
              <a:rPr lang="en-US" sz="2000" dirty="0"/>
              <a:t>Prof. </a:t>
            </a:r>
            <a:r>
              <a:rPr lang="en-US" sz="2000" dirty="0" err="1"/>
              <a:t>Somsirsa</a:t>
            </a:r>
            <a:r>
              <a:rPr lang="en-US" sz="2000" dirty="0"/>
              <a:t> </a:t>
            </a:r>
          </a:p>
          <a:p>
            <a:endParaRPr lang="en-US" sz="2000" dirty="0"/>
          </a:p>
        </p:txBody>
      </p:sp>
    </p:spTree>
    <p:extLst>
      <p:ext uri="{BB962C8B-B14F-4D97-AF65-F5344CB8AC3E}">
        <p14:creationId xmlns:p14="http://schemas.microsoft.com/office/powerpoint/2010/main" val="456502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 Main Steps in Implementation</a:t>
            </a:r>
            <a:endParaRPr lang="en-IN" dirty="0"/>
          </a:p>
        </p:txBody>
      </p:sp>
      <p:sp>
        <p:nvSpPr>
          <p:cNvPr id="3" name="Slide Number Placeholder 2"/>
          <p:cNvSpPr>
            <a:spLocks noGrp="1"/>
          </p:cNvSpPr>
          <p:nvPr>
            <p:ph type="sldNum" sz="quarter" idx="12"/>
          </p:nvPr>
        </p:nvSpPr>
        <p:spPr/>
        <p:txBody>
          <a:bodyPr/>
          <a:lstStyle/>
          <a:p>
            <a:fld id="{BDCDBBEF-AA6C-4BA6-85B2-A17D7F280E38}" type="slidenum">
              <a:rPr lang="en-US" smtClean="0"/>
              <a:pPr/>
              <a:t>10</a:t>
            </a:fld>
            <a:endParaRPr lang="en-US"/>
          </a:p>
        </p:txBody>
      </p:sp>
      <p:graphicFrame>
        <p:nvGraphicFramePr>
          <p:cNvPr id="4" name="Diagram 3"/>
          <p:cNvGraphicFramePr/>
          <p:nvPr>
            <p:extLst>
              <p:ext uri="{D42A27DB-BD31-4B8C-83A1-F6EECF244321}">
                <p14:modId xmlns:p14="http://schemas.microsoft.com/office/powerpoint/2010/main" val="2381875404"/>
              </p:ext>
            </p:extLst>
          </p:nvPr>
        </p:nvGraphicFramePr>
        <p:xfrm>
          <a:off x="2746129" y="1855177"/>
          <a:ext cx="6098931" cy="37949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84769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 and Outputs</a:t>
            </a:r>
          </a:p>
        </p:txBody>
      </p:sp>
      <p:sp>
        <p:nvSpPr>
          <p:cNvPr id="3" name="Content Placeholder 2"/>
          <p:cNvSpPr>
            <a:spLocks noGrp="1"/>
          </p:cNvSpPr>
          <p:nvPr>
            <p:ph idx="1"/>
          </p:nvPr>
        </p:nvSpPr>
        <p:spPr/>
        <p:txBody>
          <a:bodyPr>
            <a:normAutofit/>
          </a:bodyPr>
          <a:lstStyle/>
          <a:p>
            <a:pPr lvl="0"/>
            <a:r>
              <a:rPr lang="en-IN" dirty="0"/>
              <a:t>Gestures used:</a:t>
            </a:r>
          </a:p>
          <a:p>
            <a:pPr marL="0" lvl="0" indent="0">
              <a:buNone/>
            </a:pPr>
            <a:endParaRPr lang="en-IN"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11</a:t>
            </a:fld>
            <a:endParaRPr lang="en-US"/>
          </a:p>
        </p:txBody>
      </p:sp>
      <p:pic>
        <p:nvPicPr>
          <p:cNvPr id="5" name="Picture 4"/>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Lst>
          </a:blip>
          <a:stretch>
            <a:fillRect/>
          </a:stretch>
        </p:blipFill>
        <p:spPr>
          <a:xfrm>
            <a:off x="3593782" y="2239168"/>
            <a:ext cx="4605338" cy="4186671"/>
          </a:xfrm>
          <a:prstGeom prst="rect">
            <a:avLst/>
          </a:prstGeom>
          <a:ln w="38100">
            <a:solidFill>
              <a:schemeClr val="tx1"/>
            </a:solidFill>
          </a:ln>
        </p:spPr>
      </p:pic>
    </p:spTree>
    <p:extLst>
      <p:ext uri="{BB962C8B-B14F-4D97-AF65-F5344CB8AC3E}">
        <p14:creationId xmlns:p14="http://schemas.microsoft.com/office/powerpoint/2010/main" val="21993497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 and Outputs</a:t>
            </a:r>
          </a:p>
        </p:txBody>
      </p:sp>
      <p:sp>
        <p:nvSpPr>
          <p:cNvPr id="3" name="Content Placeholder 2"/>
          <p:cNvSpPr>
            <a:spLocks noGrp="1"/>
          </p:cNvSpPr>
          <p:nvPr>
            <p:ph idx="1"/>
          </p:nvPr>
        </p:nvSpPr>
        <p:spPr/>
        <p:txBody>
          <a:bodyPr>
            <a:normAutofit/>
          </a:bodyPr>
          <a:lstStyle/>
          <a:p>
            <a:pPr lvl="0"/>
            <a:r>
              <a:rPr lang="en-IN" dirty="0"/>
              <a:t>We used </a:t>
            </a:r>
            <a:r>
              <a:rPr lang="en-IN" dirty="0" err="1"/>
              <a:t>OpenCV</a:t>
            </a:r>
            <a:r>
              <a:rPr lang="en-IN" dirty="0"/>
              <a:t> to process the real time data.</a:t>
            </a:r>
          </a:p>
          <a:p>
            <a:pPr lvl="0"/>
            <a:r>
              <a:rPr lang="en-IN" dirty="0"/>
              <a:t>After resizing the frame we took a subset of the frame namely our region of interest.</a:t>
            </a:r>
          </a:p>
          <a:p>
            <a:pPr lvl="0"/>
            <a:r>
              <a:rPr lang="en-IN" dirty="0"/>
              <a:t>Then we blurred the region of interest and converted RGB into HSV </a:t>
            </a:r>
            <a:r>
              <a:rPr lang="en-IN" dirty="0" err="1"/>
              <a:t>color</a:t>
            </a:r>
            <a:r>
              <a:rPr lang="en-IN" dirty="0"/>
              <a:t> space.</a:t>
            </a:r>
          </a:p>
          <a:p>
            <a:pPr marL="0" lvl="0" indent="0">
              <a:buNone/>
            </a:pPr>
            <a:endParaRPr lang="en-IN"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12</a:t>
            </a:fld>
            <a:endParaRPr lang="en-US"/>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28556" t="15862" r="47406" b="30261"/>
          <a:stretch/>
        </p:blipFill>
        <p:spPr>
          <a:xfrm>
            <a:off x="6888756" y="3803118"/>
            <a:ext cx="2417884" cy="2890227"/>
          </a:xfrm>
          <a:prstGeom prst="rect">
            <a:avLst/>
          </a:prstGeom>
        </p:spPr>
      </p:pic>
      <p:pic>
        <p:nvPicPr>
          <p:cNvPr id="7" name="Picture 6"/>
          <p:cNvPicPr/>
          <p:nvPr/>
        </p:nvPicPr>
        <p:blipFill rotWithShape="1">
          <a:blip r:embed="rId3">
            <a:extLst>
              <a:ext uri="{28A0092B-C50C-407E-A947-70E740481C1C}">
                <a14:useLocalDpi xmlns:a14="http://schemas.microsoft.com/office/drawing/2010/main" val="0"/>
              </a:ext>
            </a:extLst>
          </a:blip>
          <a:srcRect r="63335" b="20419"/>
          <a:stretch/>
        </p:blipFill>
        <p:spPr bwMode="auto">
          <a:xfrm>
            <a:off x="3821040" y="3803118"/>
            <a:ext cx="2105660" cy="28956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03662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4937"/>
            <a:ext cx="10515600" cy="1325563"/>
          </a:xfrm>
        </p:spPr>
        <p:txBody>
          <a:bodyPr/>
          <a:lstStyle/>
          <a:p>
            <a:pPr algn="ctr"/>
            <a:r>
              <a:rPr lang="en-US" b="1" dirty="0"/>
              <a:t>Results and Outputs</a:t>
            </a:r>
            <a:r>
              <a:rPr lang="en-US" sz="2800" b="1" dirty="0">
                <a:solidFill>
                  <a:prstClr val="black"/>
                </a:solidFill>
              </a:rPr>
              <a:t> (contd..)</a:t>
            </a:r>
            <a:endParaRPr lang="en-US" b="1" dirty="0"/>
          </a:p>
        </p:txBody>
      </p:sp>
      <p:sp>
        <p:nvSpPr>
          <p:cNvPr id="3" name="Content Placeholder 2"/>
          <p:cNvSpPr>
            <a:spLocks noGrp="1"/>
          </p:cNvSpPr>
          <p:nvPr>
            <p:ph idx="1"/>
          </p:nvPr>
        </p:nvSpPr>
        <p:spPr>
          <a:xfrm>
            <a:off x="513148" y="2005012"/>
            <a:ext cx="4665785" cy="4351338"/>
          </a:xfrm>
        </p:spPr>
        <p:txBody>
          <a:bodyPr>
            <a:normAutofit/>
          </a:bodyPr>
          <a:lstStyle/>
          <a:p>
            <a:r>
              <a:rPr lang="en-IN" dirty="0"/>
              <a:t>We set the values of HSV using the track bar.</a:t>
            </a:r>
          </a:p>
          <a:p>
            <a:r>
              <a:rPr lang="en-IN" dirty="0"/>
              <a:t>Then we used the HSV values as the lower skin values.</a:t>
            </a:r>
          </a:p>
          <a:p>
            <a:r>
              <a:rPr lang="en-IN" dirty="0"/>
              <a:t>Then we masked the region of interest on the basis of lower and upper skin values.</a:t>
            </a:r>
          </a:p>
          <a:p>
            <a:pPr marL="0" indent="0">
              <a:buNone/>
            </a:pP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13</a:t>
            </a:fld>
            <a:endParaRPr lang="en-US"/>
          </a:p>
        </p:txBody>
      </p:sp>
      <p:pic>
        <p:nvPicPr>
          <p:cNvPr id="9" name="Picture 8"/>
          <p:cNvPicPr/>
          <p:nvPr/>
        </p:nvPicPr>
        <p:blipFill rotWithShape="1">
          <a:blip r:embed="rId2">
            <a:extLst>
              <a:ext uri="{28A0092B-C50C-407E-A947-70E740481C1C}">
                <a14:useLocalDpi xmlns:a14="http://schemas.microsoft.com/office/drawing/2010/main" val="0"/>
              </a:ext>
            </a:extLst>
          </a:blip>
          <a:srcRect l="69282" t="26835" r="-1" b="8548"/>
          <a:stretch/>
        </p:blipFill>
        <p:spPr bwMode="auto">
          <a:xfrm>
            <a:off x="5396647" y="2373675"/>
            <a:ext cx="2343459" cy="2699068"/>
          </a:xfrm>
          <a:prstGeom prst="rect">
            <a:avLst/>
          </a:prstGeom>
          <a:ln>
            <a:noFill/>
          </a:ln>
          <a:extLst>
            <a:ext uri="{53640926-AAD7-44D8-BBD7-CCE9431645EC}">
              <a14:shadowObscured xmlns:a14="http://schemas.microsoft.com/office/drawing/2010/main"/>
            </a:ext>
          </a:extLst>
        </p:spPr>
      </p:pic>
      <p:pic>
        <p:nvPicPr>
          <p:cNvPr id="10" name="Picture 9"/>
          <p:cNvPicPr/>
          <p:nvPr/>
        </p:nvPicPr>
        <p:blipFill rotWithShape="1">
          <a:blip r:embed="rId2">
            <a:extLst>
              <a:ext uri="{28A0092B-C50C-407E-A947-70E740481C1C}">
                <a14:useLocalDpi xmlns:a14="http://schemas.microsoft.com/office/drawing/2010/main" val="0"/>
              </a:ext>
            </a:extLst>
          </a:blip>
          <a:srcRect l="38409" t="-488" r="31541" b="8548"/>
          <a:stretch/>
        </p:blipFill>
        <p:spPr bwMode="auto">
          <a:xfrm>
            <a:off x="8349615" y="2005011"/>
            <a:ext cx="2492556" cy="376441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6607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 and Outputs</a:t>
            </a:r>
            <a:r>
              <a:rPr lang="en-US" sz="2800" b="1" dirty="0">
                <a:solidFill>
                  <a:prstClr val="black"/>
                </a:solidFill>
              </a:rPr>
              <a:t> (contd..)</a:t>
            </a:r>
            <a:endParaRPr lang="en-US" b="1" dirty="0"/>
          </a:p>
        </p:txBody>
      </p:sp>
      <p:sp>
        <p:nvSpPr>
          <p:cNvPr id="3" name="Content Placeholder 2"/>
          <p:cNvSpPr>
            <a:spLocks noGrp="1"/>
          </p:cNvSpPr>
          <p:nvPr>
            <p:ph idx="1"/>
          </p:nvPr>
        </p:nvSpPr>
        <p:spPr/>
        <p:txBody>
          <a:bodyPr>
            <a:normAutofit/>
          </a:bodyPr>
          <a:lstStyle/>
          <a:p>
            <a:r>
              <a:rPr lang="en-IN" dirty="0"/>
              <a:t>Then we drew the contours which we further utilized in the concept of </a:t>
            </a:r>
            <a:r>
              <a:rPr lang="en-IN" dirty="0" err="1"/>
              <a:t>convexHull</a:t>
            </a:r>
            <a:r>
              <a:rPr lang="en-IN" dirty="0"/>
              <a:t>.</a:t>
            </a:r>
          </a:p>
          <a:p>
            <a:pPr marL="0" indent="0">
              <a:buNone/>
            </a:pPr>
            <a:endParaRPr lang="en-IN"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14</a:t>
            </a:fld>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2540" y="2982277"/>
            <a:ext cx="2800350" cy="3057525"/>
          </a:xfrm>
          <a:prstGeom prst="rect">
            <a:avLst/>
          </a:prstGeom>
          <a:ln w="38100">
            <a:solidFill>
              <a:schemeClr val="tx1"/>
            </a:solidFill>
          </a:ln>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3910" y="2982277"/>
            <a:ext cx="2819400" cy="3038475"/>
          </a:xfrm>
          <a:prstGeom prst="rect">
            <a:avLst/>
          </a:prstGeom>
          <a:ln w="38100">
            <a:solidFill>
              <a:schemeClr val="tx1"/>
            </a:solidFill>
          </a:ln>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l="2488"/>
          <a:stretch/>
        </p:blipFill>
        <p:spPr>
          <a:xfrm>
            <a:off x="7974330" y="2982277"/>
            <a:ext cx="2767818" cy="3086100"/>
          </a:xfrm>
          <a:prstGeom prst="rect">
            <a:avLst/>
          </a:prstGeom>
          <a:ln w="38100">
            <a:solidFill>
              <a:schemeClr val="tx1"/>
            </a:solidFill>
          </a:ln>
        </p:spPr>
      </p:pic>
    </p:spTree>
    <p:extLst>
      <p:ext uri="{BB962C8B-B14F-4D97-AF65-F5344CB8AC3E}">
        <p14:creationId xmlns:p14="http://schemas.microsoft.com/office/powerpoint/2010/main" val="2241920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 and Outputs</a:t>
            </a:r>
            <a:r>
              <a:rPr lang="en-US" sz="2800" b="1" dirty="0">
                <a:solidFill>
                  <a:prstClr val="black"/>
                </a:solidFill>
              </a:rPr>
              <a:t> (contd..)</a:t>
            </a:r>
            <a:endParaRPr lang="en-US" b="1" dirty="0"/>
          </a:p>
        </p:txBody>
      </p:sp>
      <p:sp>
        <p:nvSpPr>
          <p:cNvPr id="3" name="Content Placeholder 2"/>
          <p:cNvSpPr>
            <a:spLocks noGrp="1"/>
          </p:cNvSpPr>
          <p:nvPr>
            <p:ph idx="1"/>
          </p:nvPr>
        </p:nvSpPr>
        <p:spPr>
          <a:xfrm>
            <a:off x="838199" y="1499053"/>
            <a:ext cx="10515600" cy="4351338"/>
          </a:xfrm>
        </p:spPr>
        <p:txBody>
          <a:bodyPr/>
          <a:lstStyle/>
          <a:p>
            <a:r>
              <a:rPr lang="en-IN" dirty="0"/>
              <a:t>We calculated the extreme left and right points using </a:t>
            </a:r>
            <a:r>
              <a:rPr lang="en-IN" dirty="0" err="1"/>
              <a:t>convexHull</a:t>
            </a:r>
            <a:r>
              <a:rPr lang="en-IN" dirty="0"/>
              <a:t>. Then we calculated the distance between the points and also the slope.</a:t>
            </a:r>
          </a:p>
          <a:p>
            <a:r>
              <a:rPr lang="en-IN" dirty="0"/>
              <a:t>Then we passed the distance and slope value to another python script.</a:t>
            </a:r>
          </a:p>
          <a:p>
            <a:pPr marL="0" indent="0">
              <a:buNone/>
            </a:pPr>
            <a:endParaRPr lang="en-IN"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15</a:t>
            </a:fld>
            <a:endParaRPr lang="en-US"/>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3377247" y="3385820"/>
            <a:ext cx="5437505" cy="3335655"/>
          </a:xfrm>
          <a:prstGeom prst="rect">
            <a:avLst/>
          </a:prstGeom>
          <a:ln w="28575">
            <a:solidFill>
              <a:schemeClr val="tx1"/>
            </a:solidFill>
          </a:ln>
        </p:spPr>
      </p:pic>
    </p:spTree>
    <p:extLst>
      <p:ext uri="{BB962C8B-B14F-4D97-AF65-F5344CB8AC3E}">
        <p14:creationId xmlns:p14="http://schemas.microsoft.com/office/powerpoint/2010/main" val="2920696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 and Outputs</a:t>
            </a:r>
            <a:r>
              <a:rPr lang="en-US" sz="2800" b="1" dirty="0">
                <a:solidFill>
                  <a:prstClr val="black"/>
                </a:solidFill>
              </a:rPr>
              <a:t> (contd..)</a:t>
            </a:r>
            <a:endParaRPr lang="en-US" b="1" dirty="0"/>
          </a:p>
        </p:txBody>
      </p:sp>
      <p:sp>
        <p:nvSpPr>
          <p:cNvPr id="3" name="Content Placeholder 2"/>
          <p:cNvSpPr>
            <a:spLocks noGrp="1"/>
          </p:cNvSpPr>
          <p:nvPr>
            <p:ph idx="1"/>
          </p:nvPr>
        </p:nvSpPr>
        <p:spPr/>
        <p:txBody>
          <a:bodyPr/>
          <a:lstStyle/>
          <a:p>
            <a:r>
              <a:rPr lang="en-IN" dirty="0"/>
              <a:t>Based on the distance we select key W or S.</a:t>
            </a:r>
          </a:p>
          <a:p>
            <a:r>
              <a:rPr lang="en-IN" dirty="0"/>
              <a:t>Based on the slope we select key A or D.</a:t>
            </a:r>
          </a:p>
          <a:p>
            <a:pPr marL="0" indent="0">
              <a:buNone/>
            </a:pPr>
            <a:endParaRPr lang="en-IN"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16</a:t>
            </a:fld>
            <a:endParaRPr lang="en-US"/>
          </a:p>
        </p:txBody>
      </p:sp>
      <p:pic>
        <p:nvPicPr>
          <p:cNvPr id="5" name="Picture 4"/>
          <p:cNvPicPr/>
          <p:nvPr/>
        </p:nvPicPr>
        <p:blipFill rotWithShape="1">
          <a:blip r:embed="rId2">
            <a:extLst>
              <a:ext uri="{28A0092B-C50C-407E-A947-70E740481C1C}">
                <a14:useLocalDpi xmlns:a14="http://schemas.microsoft.com/office/drawing/2010/main" val="0"/>
              </a:ext>
            </a:extLst>
          </a:blip>
          <a:srcRect b="8626"/>
          <a:stretch/>
        </p:blipFill>
        <p:spPr bwMode="auto">
          <a:xfrm>
            <a:off x="2712539" y="3016159"/>
            <a:ext cx="6257290" cy="3160804"/>
          </a:xfrm>
          <a:prstGeom prst="rect">
            <a:avLst/>
          </a:prstGeom>
          <a:ln w="28575">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521732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 and Outputs</a:t>
            </a:r>
            <a:r>
              <a:rPr lang="en-US" sz="2800" b="1" dirty="0">
                <a:solidFill>
                  <a:prstClr val="black"/>
                </a:solidFill>
              </a:rPr>
              <a:t> (contd..)</a:t>
            </a:r>
            <a:endParaRPr lang="en-US" b="1" dirty="0"/>
          </a:p>
        </p:txBody>
      </p:sp>
      <p:sp>
        <p:nvSpPr>
          <p:cNvPr id="3" name="Content Placeholder 2"/>
          <p:cNvSpPr>
            <a:spLocks noGrp="1"/>
          </p:cNvSpPr>
          <p:nvPr>
            <p:ph idx="1"/>
          </p:nvPr>
        </p:nvSpPr>
        <p:spPr>
          <a:xfrm>
            <a:off x="838200" y="1647146"/>
            <a:ext cx="10515600" cy="1701346"/>
          </a:xfrm>
        </p:spPr>
        <p:txBody>
          <a:bodyPr/>
          <a:lstStyle/>
          <a:p>
            <a:pPr lvl="0"/>
            <a:r>
              <a:rPr lang="en-IN" dirty="0"/>
              <a:t>The skin detection code applied works very well and the user can select and adjust the  HSV values  according to his skin and  illumination. Moreover,  the shadows of hand do not disturb the working of code as shown below.</a:t>
            </a:r>
          </a:p>
          <a:p>
            <a:pPr marL="0" indent="0">
              <a:buNone/>
            </a:pPr>
            <a:endParaRPr lang="en-IN"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17</a:t>
            </a:fld>
            <a:endParaRPr lang="en-US"/>
          </a:p>
        </p:txBody>
      </p:sp>
      <p:pic>
        <p:nvPicPr>
          <p:cNvPr id="6" name="Picture 5"/>
          <p:cNvPicPr/>
          <p:nvPr/>
        </p:nvPicPr>
        <p:blipFill rotWithShape="1">
          <a:blip r:embed="rId2">
            <a:extLst>
              <a:ext uri="{28A0092B-C50C-407E-A947-70E740481C1C}">
                <a14:useLocalDpi xmlns:a14="http://schemas.microsoft.com/office/drawing/2010/main" val="0"/>
              </a:ext>
            </a:extLst>
          </a:blip>
          <a:srcRect r="63335" b="20419"/>
          <a:stretch/>
        </p:blipFill>
        <p:spPr bwMode="auto">
          <a:xfrm>
            <a:off x="1695223" y="3643312"/>
            <a:ext cx="2105660" cy="2895600"/>
          </a:xfrm>
          <a:prstGeom prst="rect">
            <a:avLst/>
          </a:prstGeom>
          <a:ln>
            <a:noFill/>
          </a:ln>
          <a:extLst>
            <a:ext uri="{53640926-AAD7-44D8-BBD7-CCE9431645EC}">
              <a14:shadowObscured xmlns:a14="http://schemas.microsoft.com/office/drawing/2010/main"/>
            </a:ext>
          </a:extLst>
        </p:spPr>
      </p:pic>
      <p:pic>
        <p:nvPicPr>
          <p:cNvPr id="7" name="Picture 6"/>
          <p:cNvPicPr/>
          <p:nvPr/>
        </p:nvPicPr>
        <p:blipFill rotWithShape="1">
          <a:blip r:embed="rId2">
            <a:extLst>
              <a:ext uri="{28A0092B-C50C-407E-A947-70E740481C1C}">
                <a14:useLocalDpi xmlns:a14="http://schemas.microsoft.com/office/drawing/2010/main" val="0"/>
              </a:ext>
            </a:extLst>
          </a:blip>
          <a:srcRect l="36661" t="4569" r="34272" b="20403"/>
          <a:stretch/>
        </p:blipFill>
        <p:spPr bwMode="auto">
          <a:xfrm>
            <a:off x="4144917" y="3608954"/>
            <a:ext cx="1951083" cy="2895600"/>
          </a:xfrm>
          <a:prstGeom prst="rect">
            <a:avLst/>
          </a:prstGeom>
          <a:ln>
            <a:noFill/>
          </a:ln>
          <a:extLst>
            <a:ext uri="{53640926-AAD7-44D8-BBD7-CCE9431645EC}">
              <a14:shadowObscured xmlns:a14="http://schemas.microsoft.com/office/drawing/2010/main"/>
            </a:ext>
          </a:extLst>
        </p:spPr>
      </p:pic>
      <p:pic>
        <p:nvPicPr>
          <p:cNvPr id="8" name="Picture 7"/>
          <p:cNvPicPr/>
          <p:nvPr/>
        </p:nvPicPr>
        <p:blipFill rotWithShape="1">
          <a:blip r:embed="rId2">
            <a:extLst>
              <a:ext uri="{28A0092B-C50C-407E-A947-70E740481C1C}">
                <a14:useLocalDpi xmlns:a14="http://schemas.microsoft.com/office/drawing/2010/main" val="0"/>
              </a:ext>
            </a:extLst>
          </a:blip>
          <a:srcRect l="65853" t="3810" r="5316" b="51042"/>
          <a:stretch/>
        </p:blipFill>
        <p:spPr bwMode="auto">
          <a:xfrm>
            <a:off x="6465975" y="4229077"/>
            <a:ext cx="2144625" cy="1779360"/>
          </a:xfrm>
          <a:prstGeom prst="rect">
            <a:avLst/>
          </a:prstGeom>
          <a:ln>
            <a:noFill/>
          </a:ln>
          <a:extLst>
            <a:ext uri="{53640926-AAD7-44D8-BBD7-CCE9431645EC}">
              <a14:shadowObscured xmlns:a14="http://schemas.microsoft.com/office/drawing/2010/main"/>
            </a:ext>
          </a:extLst>
        </p:spPr>
      </p:pic>
      <p:pic>
        <p:nvPicPr>
          <p:cNvPr id="9" name="Picture 8"/>
          <p:cNvPicPr/>
          <p:nvPr/>
        </p:nvPicPr>
        <p:blipFill rotWithShape="1">
          <a:blip r:embed="rId2">
            <a:extLst>
              <a:ext uri="{28A0092B-C50C-407E-A947-70E740481C1C}">
                <a14:useLocalDpi xmlns:a14="http://schemas.microsoft.com/office/drawing/2010/main" val="0"/>
              </a:ext>
            </a:extLst>
          </a:blip>
          <a:srcRect l="65853" t="49553" r="5316" b="1917"/>
          <a:stretch/>
        </p:blipFill>
        <p:spPr bwMode="auto">
          <a:xfrm>
            <a:off x="8980575" y="4250848"/>
            <a:ext cx="2003063" cy="177936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871495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 and Outputs</a:t>
            </a:r>
            <a:r>
              <a:rPr lang="en-US" sz="2800" b="1" dirty="0">
                <a:solidFill>
                  <a:prstClr val="black"/>
                </a:solidFill>
              </a:rPr>
              <a:t> (contd..)</a:t>
            </a:r>
            <a:endParaRPr lang="en-US" b="1" dirty="0"/>
          </a:p>
        </p:txBody>
      </p:sp>
      <p:sp>
        <p:nvSpPr>
          <p:cNvPr id="3" name="Content Placeholder 2"/>
          <p:cNvSpPr>
            <a:spLocks noGrp="1"/>
          </p:cNvSpPr>
          <p:nvPr>
            <p:ph idx="1"/>
          </p:nvPr>
        </p:nvSpPr>
        <p:spPr>
          <a:xfrm>
            <a:off x="838200" y="1825625"/>
            <a:ext cx="10515600" cy="830489"/>
          </a:xfrm>
        </p:spPr>
        <p:txBody>
          <a:bodyPr>
            <a:normAutofit lnSpcReduction="10000"/>
          </a:bodyPr>
          <a:lstStyle/>
          <a:p>
            <a:r>
              <a:rPr lang="en-IN" dirty="0"/>
              <a:t>The hand  gestures have been  mapped to the keyboard keys and the  gesture controls works very well with the different games. </a:t>
            </a:r>
          </a:p>
        </p:txBody>
      </p:sp>
      <p:sp>
        <p:nvSpPr>
          <p:cNvPr id="4" name="Slide Number Placeholder 3"/>
          <p:cNvSpPr>
            <a:spLocks noGrp="1"/>
          </p:cNvSpPr>
          <p:nvPr>
            <p:ph type="sldNum" sz="quarter" idx="12"/>
          </p:nvPr>
        </p:nvSpPr>
        <p:spPr/>
        <p:txBody>
          <a:bodyPr/>
          <a:lstStyle/>
          <a:p>
            <a:fld id="{BDCDBBEF-AA6C-4BA6-85B2-A17D7F280E38}" type="slidenum">
              <a:rPr lang="en-US" smtClean="0"/>
              <a:pPr/>
              <a:t>18</a:t>
            </a:fld>
            <a:endParaRPr lang="en-US"/>
          </a:p>
        </p:txBody>
      </p:sp>
      <p:pic>
        <p:nvPicPr>
          <p:cNvPr id="6" name="Picture 5" descr="C:\Users\DELL\OneDrive\Pictures\Screenshots\2020-12-09 (6).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63400" y="3011487"/>
            <a:ext cx="4715828" cy="2989489"/>
          </a:xfrm>
          <a:prstGeom prst="rect">
            <a:avLst/>
          </a:prstGeom>
          <a:noFill/>
          <a:ln>
            <a:noFill/>
          </a:ln>
        </p:spPr>
      </p:pic>
      <p:sp>
        <p:nvSpPr>
          <p:cNvPr id="7" name="TextBox 6"/>
          <p:cNvSpPr txBox="1"/>
          <p:nvPr/>
        </p:nvSpPr>
        <p:spPr>
          <a:xfrm>
            <a:off x="4106008" y="6091312"/>
            <a:ext cx="4149969" cy="338554"/>
          </a:xfrm>
          <a:prstGeom prst="rect">
            <a:avLst/>
          </a:prstGeom>
          <a:noFill/>
        </p:spPr>
        <p:txBody>
          <a:bodyPr wrap="square" rtlCol="0">
            <a:spAutoFit/>
          </a:bodyPr>
          <a:lstStyle/>
          <a:p>
            <a:r>
              <a:rPr lang="en-US" sz="1600" b="1" dirty="0"/>
              <a:t>Implementation on Game: Blur</a:t>
            </a:r>
            <a:endParaRPr lang="en-IN" sz="1600" b="1" dirty="0"/>
          </a:p>
        </p:txBody>
      </p:sp>
    </p:spTree>
    <p:extLst>
      <p:ext uri="{BB962C8B-B14F-4D97-AF65-F5344CB8AC3E}">
        <p14:creationId xmlns:p14="http://schemas.microsoft.com/office/powerpoint/2010/main" val="41439630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 and Outputs</a:t>
            </a:r>
            <a:r>
              <a:rPr lang="en-US" sz="2800" b="1" dirty="0">
                <a:solidFill>
                  <a:prstClr val="black"/>
                </a:solidFill>
              </a:rPr>
              <a:t> (contd..)</a:t>
            </a:r>
            <a:endParaRPr lang="en-US" b="1"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75957" y="1825625"/>
            <a:ext cx="8040085" cy="4351338"/>
          </a:xfrm>
        </p:spPr>
      </p:pic>
      <p:sp>
        <p:nvSpPr>
          <p:cNvPr id="4" name="Slide Number Placeholder 3"/>
          <p:cNvSpPr>
            <a:spLocks noGrp="1"/>
          </p:cNvSpPr>
          <p:nvPr>
            <p:ph type="sldNum" sz="quarter" idx="12"/>
          </p:nvPr>
        </p:nvSpPr>
        <p:spPr/>
        <p:txBody>
          <a:bodyPr/>
          <a:lstStyle/>
          <a:p>
            <a:fld id="{BDCDBBEF-AA6C-4BA6-85B2-A17D7F280E38}" type="slidenum">
              <a:rPr lang="en-US" smtClean="0"/>
              <a:pPr/>
              <a:t>19</a:t>
            </a:fld>
            <a:endParaRPr lang="en-US"/>
          </a:p>
        </p:txBody>
      </p:sp>
      <p:sp>
        <p:nvSpPr>
          <p:cNvPr id="3" name="Rectangle 2"/>
          <p:cNvSpPr/>
          <p:nvPr/>
        </p:nvSpPr>
        <p:spPr>
          <a:xfrm>
            <a:off x="4221982" y="6311900"/>
            <a:ext cx="3792961" cy="369332"/>
          </a:xfrm>
          <a:prstGeom prst="rect">
            <a:avLst/>
          </a:prstGeom>
        </p:spPr>
        <p:txBody>
          <a:bodyPr wrap="none">
            <a:spAutoFit/>
          </a:bodyPr>
          <a:lstStyle/>
          <a:p>
            <a:r>
              <a:rPr lang="en-US" b="1" dirty="0"/>
              <a:t>Implementation on Game: Spiderman</a:t>
            </a:r>
            <a:endParaRPr lang="en-IN" b="1" dirty="0"/>
          </a:p>
        </p:txBody>
      </p:sp>
    </p:spTree>
    <p:extLst>
      <p:ext uri="{BB962C8B-B14F-4D97-AF65-F5344CB8AC3E}">
        <p14:creationId xmlns:p14="http://schemas.microsoft.com/office/powerpoint/2010/main" val="3091530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5676" y="365126"/>
            <a:ext cx="10515600" cy="976206"/>
          </a:xfrm>
        </p:spPr>
        <p:txBody>
          <a:bodyPr/>
          <a:lstStyle/>
          <a:p>
            <a:pPr algn="ctr"/>
            <a:r>
              <a:rPr lang="en-US" b="1" dirty="0">
                <a:latin typeface="Times New Roman"/>
                <a:cs typeface="Times New Roman"/>
              </a:rPr>
              <a:t>Outline</a:t>
            </a:r>
          </a:p>
        </p:txBody>
      </p:sp>
      <p:sp>
        <p:nvSpPr>
          <p:cNvPr id="3" name="Content Placeholder 2"/>
          <p:cNvSpPr>
            <a:spLocks noGrp="1"/>
          </p:cNvSpPr>
          <p:nvPr>
            <p:ph idx="1"/>
          </p:nvPr>
        </p:nvSpPr>
        <p:spPr>
          <a:xfrm>
            <a:off x="838200" y="1588220"/>
            <a:ext cx="10515600" cy="4952253"/>
          </a:xfrm>
        </p:spPr>
        <p:txBody>
          <a:bodyPr>
            <a:normAutofit/>
          </a:bodyPr>
          <a:lstStyle/>
          <a:p>
            <a:r>
              <a:rPr lang="en-US" dirty="0">
                <a:latin typeface="Times New Roman"/>
                <a:cs typeface="Times New Roman"/>
              </a:rPr>
              <a:t>Introduction to Project</a:t>
            </a:r>
          </a:p>
          <a:p>
            <a:r>
              <a:rPr lang="en-US" dirty="0">
                <a:latin typeface="Times New Roman"/>
                <a:cs typeface="Times New Roman"/>
              </a:rPr>
              <a:t>Problem Formulation</a:t>
            </a:r>
          </a:p>
          <a:p>
            <a:r>
              <a:rPr lang="en-US" dirty="0">
                <a:latin typeface="Times New Roman"/>
                <a:cs typeface="Times New Roman"/>
              </a:rPr>
              <a:t>Objectives of the work </a:t>
            </a:r>
          </a:p>
          <a:p>
            <a:r>
              <a:rPr lang="en-US" dirty="0">
                <a:latin typeface="Times New Roman"/>
                <a:cs typeface="Times New Roman"/>
              </a:rPr>
              <a:t>Methodology used</a:t>
            </a:r>
          </a:p>
          <a:p>
            <a:r>
              <a:rPr lang="en-US" spc="-10" dirty="0">
                <a:latin typeface="Times New Roman"/>
                <a:cs typeface="Times New Roman"/>
              </a:rPr>
              <a:t>Results and Outputs</a:t>
            </a:r>
          </a:p>
          <a:p>
            <a:r>
              <a:rPr lang="en-US" spc="-10" dirty="0">
                <a:latin typeface="Times New Roman"/>
                <a:cs typeface="Times New Roman"/>
              </a:rPr>
              <a:t>Conclusion</a:t>
            </a:r>
          </a:p>
          <a:p>
            <a:r>
              <a:rPr lang="en-US" dirty="0">
                <a:latin typeface="Times New Roman"/>
                <a:cs typeface="Times New Roman"/>
              </a:rPr>
              <a:t>Future Scope</a:t>
            </a:r>
          </a:p>
          <a:p>
            <a:r>
              <a:rPr lang="en-US" dirty="0">
                <a:latin typeface="Times New Roman"/>
                <a:cs typeface="Times New Roman"/>
              </a:rPr>
              <a:t>References</a:t>
            </a: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2</a:t>
            </a:fld>
            <a:endParaRPr lang="en-US"/>
          </a:p>
        </p:txBody>
      </p:sp>
    </p:spTree>
    <p:extLst>
      <p:ext uri="{BB962C8B-B14F-4D97-AF65-F5344CB8AC3E}">
        <p14:creationId xmlns:p14="http://schemas.microsoft.com/office/powerpoint/2010/main" val="26059825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 and Outputs</a:t>
            </a:r>
            <a:r>
              <a:rPr lang="en-US" sz="2800" b="1" dirty="0">
                <a:solidFill>
                  <a:prstClr val="black"/>
                </a:solidFill>
              </a:rPr>
              <a:t> (contd..)</a:t>
            </a:r>
            <a:endParaRPr lang="en-US" b="1"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20</a:t>
            </a:fld>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2721" y="1825625"/>
            <a:ext cx="8466557" cy="4351338"/>
          </a:xfrm>
        </p:spPr>
      </p:pic>
      <p:sp>
        <p:nvSpPr>
          <p:cNvPr id="3" name="Rectangle 2"/>
          <p:cNvSpPr/>
          <p:nvPr/>
        </p:nvSpPr>
        <p:spPr>
          <a:xfrm>
            <a:off x="3571351" y="6311900"/>
            <a:ext cx="4827475" cy="369332"/>
          </a:xfrm>
          <a:prstGeom prst="rect">
            <a:avLst/>
          </a:prstGeom>
        </p:spPr>
        <p:txBody>
          <a:bodyPr wrap="none">
            <a:spAutoFit/>
          </a:bodyPr>
          <a:lstStyle/>
          <a:p>
            <a:r>
              <a:rPr lang="en-US" b="1" dirty="0"/>
              <a:t>Implementation on Game: Need For Speed (NFS)</a:t>
            </a:r>
            <a:endParaRPr lang="en-IN" b="1" dirty="0"/>
          </a:p>
        </p:txBody>
      </p:sp>
    </p:spTree>
    <p:extLst>
      <p:ext uri="{BB962C8B-B14F-4D97-AF65-F5344CB8AC3E}">
        <p14:creationId xmlns:p14="http://schemas.microsoft.com/office/powerpoint/2010/main" val="1018313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Conclusion</a:t>
            </a:r>
          </a:p>
        </p:txBody>
      </p:sp>
      <p:sp>
        <p:nvSpPr>
          <p:cNvPr id="3" name="Content Placeholder 2"/>
          <p:cNvSpPr>
            <a:spLocks noGrp="1"/>
          </p:cNvSpPr>
          <p:nvPr>
            <p:ph idx="1"/>
          </p:nvPr>
        </p:nvSpPr>
        <p:spPr/>
        <p:txBody>
          <a:bodyPr>
            <a:normAutofit fontScale="92500" lnSpcReduction="20000"/>
          </a:bodyPr>
          <a:lstStyle/>
          <a:p>
            <a:pPr algn="just"/>
            <a:r>
              <a:rPr lang="en-IN" dirty="0"/>
              <a:t>The results also showed that the gesture recognition application was quite robust. However, the video version was enormously affected by the amount of illumination, such that is was necessary to check and adjust the HSV values for skin colour when starting the program to get the proper output. Sometimes the adjustment was difficult to do because of the lighting conditions and the amount of objects in the background. </a:t>
            </a:r>
          </a:p>
          <a:p>
            <a:pPr algn="just"/>
            <a:r>
              <a:rPr lang="en-IN" dirty="0"/>
              <a:t>The background must not be preferably within the skin </a:t>
            </a:r>
            <a:r>
              <a:rPr lang="en-IN" dirty="0" err="1"/>
              <a:t>color</a:t>
            </a:r>
            <a:r>
              <a:rPr lang="en-IN" dirty="0"/>
              <a:t> to get accurate results.</a:t>
            </a:r>
          </a:p>
          <a:p>
            <a:pPr algn="just"/>
            <a:r>
              <a:rPr lang="en-US" dirty="0"/>
              <a:t>We achieved effective results by applying the application on different games.</a:t>
            </a:r>
          </a:p>
          <a:p>
            <a:pPr algn="just"/>
            <a:r>
              <a:rPr lang="en-IN" dirty="0"/>
              <a:t>Controlling things by hand is more natural, easier, more flexible and cheaper, and there is no need to fix problems caused by hardware devices, since none is required.</a:t>
            </a: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21</a:t>
            </a:fld>
            <a:endParaRPr lang="en-US"/>
          </a:p>
        </p:txBody>
      </p:sp>
    </p:spTree>
    <p:extLst>
      <p:ext uri="{BB962C8B-B14F-4D97-AF65-F5344CB8AC3E}">
        <p14:creationId xmlns:p14="http://schemas.microsoft.com/office/powerpoint/2010/main" val="8804656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Future Scope</a:t>
            </a:r>
          </a:p>
        </p:txBody>
      </p:sp>
      <p:sp>
        <p:nvSpPr>
          <p:cNvPr id="3" name="Content Placeholder 2"/>
          <p:cNvSpPr>
            <a:spLocks noGrp="1"/>
          </p:cNvSpPr>
          <p:nvPr>
            <p:ph idx="1"/>
          </p:nvPr>
        </p:nvSpPr>
        <p:spPr/>
        <p:txBody>
          <a:bodyPr/>
          <a:lstStyle/>
          <a:p>
            <a:pPr algn="just"/>
            <a:r>
              <a:rPr lang="en-IN" dirty="0"/>
              <a:t>In a large-scale study, data could be collected and used to automatically identify player types based on their gesture interaction behaviour, and allow dynamic and automatic settings and mappings to optimize setups. This would allow the generation and mapping of gesture-based user types to speed up learning of interaction with the device easier. </a:t>
            </a:r>
          </a:p>
          <a:p>
            <a:pPr marL="0" indent="0">
              <a:buNone/>
            </a:pPr>
            <a:endParaRPr lang="en-IN" dirty="0"/>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22</a:t>
            </a:fld>
            <a:endParaRPr lang="en-US"/>
          </a:p>
        </p:txBody>
      </p:sp>
    </p:spTree>
    <p:extLst>
      <p:ext uri="{BB962C8B-B14F-4D97-AF65-F5344CB8AC3E}">
        <p14:creationId xmlns:p14="http://schemas.microsoft.com/office/powerpoint/2010/main" val="19524283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References</a:t>
            </a:r>
          </a:p>
        </p:txBody>
      </p:sp>
      <p:sp>
        <p:nvSpPr>
          <p:cNvPr id="3" name="Content Placeholder 2"/>
          <p:cNvSpPr>
            <a:spLocks noGrp="1"/>
          </p:cNvSpPr>
          <p:nvPr>
            <p:ph idx="1"/>
          </p:nvPr>
        </p:nvSpPr>
        <p:spPr/>
        <p:txBody>
          <a:bodyPr>
            <a:normAutofit/>
          </a:bodyPr>
          <a:lstStyle/>
          <a:p>
            <a:pPr lvl="0"/>
            <a:r>
              <a:rPr lang="en-IN" sz="1600" dirty="0" err="1">
                <a:latin typeface="Times New Roman" panose="02020603050405020304" pitchFamily="18" charset="0"/>
                <a:cs typeface="Times New Roman" panose="02020603050405020304" pitchFamily="18" charset="0"/>
              </a:rPr>
              <a:t>Licsár</a:t>
            </a:r>
            <a:r>
              <a:rPr lang="en-IN" sz="1600" dirty="0">
                <a:latin typeface="Times New Roman" panose="02020603050405020304" pitchFamily="18" charset="0"/>
                <a:cs typeface="Times New Roman" panose="02020603050405020304" pitchFamily="18" charset="0"/>
              </a:rPr>
              <a:t>, A.; </a:t>
            </a:r>
            <a:r>
              <a:rPr lang="en-IN" sz="1600" dirty="0" err="1">
                <a:latin typeface="Times New Roman" panose="02020603050405020304" pitchFamily="18" charset="0"/>
                <a:cs typeface="Times New Roman" panose="02020603050405020304" pitchFamily="18" charset="0"/>
              </a:rPr>
              <a:t>Szirányi</a:t>
            </a:r>
            <a:r>
              <a:rPr lang="en-IN" sz="1600" dirty="0">
                <a:latin typeface="Times New Roman" panose="02020603050405020304" pitchFamily="18" charset="0"/>
                <a:cs typeface="Times New Roman" panose="02020603050405020304" pitchFamily="18" charset="0"/>
              </a:rPr>
              <a:t>, T. User-adaptive hand gesture recognition system with interactive training. Image Vis. </a:t>
            </a:r>
            <a:r>
              <a:rPr lang="en-IN" sz="1600" dirty="0" err="1">
                <a:latin typeface="Times New Roman" panose="02020603050405020304" pitchFamily="18" charset="0"/>
                <a:cs typeface="Times New Roman" panose="02020603050405020304" pitchFamily="18" charset="0"/>
              </a:rPr>
              <a:t>Comput</a:t>
            </a:r>
            <a:r>
              <a:rPr lang="en-IN" sz="1600" dirty="0">
                <a:latin typeface="Times New Roman" panose="02020603050405020304" pitchFamily="18" charset="0"/>
                <a:cs typeface="Times New Roman" panose="02020603050405020304" pitchFamily="18" charset="0"/>
              </a:rPr>
              <a:t>. 2005, 23, 1102–1114. </a:t>
            </a:r>
          </a:p>
          <a:p>
            <a:pPr lvl="0"/>
            <a:r>
              <a:rPr lang="en-IN" sz="1600" dirty="0">
                <a:latin typeface="Times New Roman" panose="02020603050405020304" pitchFamily="18" charset="0"/>
                <a:cs typeface="Times New Roman" panose="02020603050405020304" pitchFamily="18" charset="0"/>
              </a:rPr>
              <a:t>Zhou, Y.; Jiang, G.; Lin, Y. A novel finger and hand pose estimation technique for real-time hand gesture recognition. Pattern </a:t>
            </a:r>
            <a:r>
              <a:rPr lang="en-IN" sz="1600" dirty="0" err="1">
                <a:latin typeface="Times New Roman" panose="02020603050405020304" pitchFamily="18" charset="0"/>
                <a:cs typeface="Times New Roman" panose="02020603050405020304" pitchFamily="18" charset="0"/>
              </a:rPr>
              <a:t>Recognit</a:t>
            </a:r>
            <a:r>
              <a:rPr lang="en-IN" sz="1600" dirty="0">
                <a:latin typeface="Times New Roman" panose="02020603050405020304" pitchFamily="18" charset="0"/>
                <a:cs typeface="Times New Roman" panose="02020603050405020304" pitchFamily="18" charset="0"/>
              </a:rPr>
              <a:t>. 2016, 49, 102–114. </a:t>
            </a:r>
          </a:p>
          <a:p>
            <a:pPr lvl="0"/>
            <a:r>
              <a:rPr lang="en-IN" sz="1600" dirty="0" err="1">
                <a:latin typeface="Times New Roman" panose="02020603050405020304" pitchFamily="18" charset="0"/>
                <a:cs typeface="Times New Roman" panose="02020603050405020304" pitchFamily="18" charset="0"/>
              </a:rPr>
              <a:t>Khandade</a:t>
            </a:r>
            <a:r>
              <a:rPr lang="en-IN" sz="1600" dirty="0">
                <a:latin typeface="Times New Roman" panose="02020603050405020304" pitchFamily="18" charset="0"/>
                <a:cs typeface="Times New Roman" panose="02020603050405020304" pitchFamily="18" charset="0"/>
              </a:rPr>
              <a:t>, S.L.; </a:t>
            </a:r>
            <a:r>
              <a:rPr lang="en-IN" sz="1600" dirty="0" err="1">
                <a:latin typeface="Times New Roman" panose="02020603050405020304" pitchFamily="18" charset="0"/>
                <a:cs typeface="Times New Roman" panose="02020603050405020304" pitchFamily="18" charset="0"/>
              </a:rPr>
              <a:t>Khot</a:t>
            </a:r>
            <a:r>
              <a:rPr lang="en-IN" sz="1600" dirty="0">
                <a:latin typeface="Times New Roman" panose="02020603050405020304" pitchFamily="18" charset="0"/>
                <a:cs typeface="Times New Roman" panose="02020603050405020304" pitchFamily="18" charset="0"/>
              </a:rPr>
              <a:t>, S.T. MATLAB based gesture recognition. In Proceedings of the 2016 International Conference on Inventive Computation Technologies (ICICT), Coimbatore, India, 26–27 August 2016; Volume 1, pp. 1–4.</a:t>
            </a:r>
          </a:p>
          <a:p>
            <a:pPr lvl="0"/>
            <a:r>
              <a:rPr lang="en-IN" sz="1600" dirty="0">
                <a:latin typeface="Times New Roman" panose="02020603050405020304" pitchFamily="18" charset="0"/>
                <a:cs typeface="Times New Roman" panose="02020603050405020304" pitchFamily="18" charset="0"/>
              </a:rPr>
              <a:t>Pirker, Johanna &amp; </a:t>
            </a:r>
            <a:r>
              <a:rPr lang="en-IN" sz="1600" dirty="0" err="1">
                <a:latin typeface="Times New Roman" panose="02020603050405020304" pitchFamily="18" charset="0"/>
                <a:cs typeface="Times New Roman" panose="02020603050405020304" pitchFamily="18" charset="0"/>
              </a:rPr>
              <a:t>Pojer</a:t>
            </a:r>
            <a:r>
              <a:rPr lang="en-IN" sz="1600" dirty="0">
                <a:latin typeface="Times New Roman" panose="02020603050405020304" pitchFamily="18" charset="0"/>
                <a:cs typeface="Times New Roman" panose="02020603050405020304" pitchFamily="18" charset="0"/>
              </a:rPr>
              <a:t>, Mathias &amp; </a:t>
            </a:r>
            <a:r>
              <a:rPr lang="en-IN" sz="1600" dirty="0" err="1">
                <a:latin typeface="Times New Roman" panose="02020603050405020304" pitchFamily="18" charset="0"/>
                <a:cs typeface="Times New Roman" panose="02020603050405020304" pitchFamily="18" charset="0"/>
              </a:rPr>
              <a:t>Holzinger</a:t>
            </a:r>
            <a:r>
              <a:rPr lang="en-IN" sz="1600" dirty="0">
                <a:latin typeface="Times New Roman" panose="02020603050405020304" pitchFamily="18" charset="0"/>
                <a:cs typeface="Times New Roman" panose="02020603050405020304" pitchFamily="18" charset="0"/>
              </a:rPr>
              <a:t>, Andreas &amp; </a:t>
            </a:r>
            <a:r>
              <a:rPr lang="en-IN" sz="1600" dirty="0" err="1">
                <a:latin typeface="Times New Roman" panose="02020603050405020304" pitchFamily="18" charset="0"/>
                <a:cs typeface="Times New Roman" panose="02020603050405020304" pitchFamily="18" charset="0"/>
              </a:rPr>
              <a:t>Guetl</a:t>
            </a:r>
            <a:r>
              <a:rPr lang="en-IN" sz="1600" dirty="0">
                <a:latin typeface="Times New Roman" panose="02020603050405020304" pitchFamily="18" charset="0"/>
                <a:cs typeface="Times New Roman" panose="02020603050405020304" pitchFamily="18" charset="0"/>
              </a:rPr>
              <a:t>, Christian. (2017). </a:t>
            </a:r>
          </a:p>
          <a:p>
            <a:r>
              <a:rPr lang="en-IN" sz="1600" dirty="0">
                <a:latin typeface="Times New Roman" panose="02020603050405020304" pitchFamily="18" charset="0"/>
                <a:cs typeface="Times New Roman" panose="02020603050405020304" pitchFamily="18" charset="0"/>
              </a:rPr>
              <a:t>Gesture-Based Interactions in Video Games with the Leap Motion Controller. Lecture Notes in Computer Science (including subseries Lecture Notes in Artificial Intelligence and Lecture Notes in Bioinformatics). 620-633</a:t>
            </a:r>
          </a:p>
          <a:p>
            <a:pPr lvl="0"/>
            <a:r>
              <a:rPr lang="en-IN" sz="1600" dirty="0">
                <a:latin typeface="Times New Roman" panose="02020603050405020304" pitchFamily="18" charset="0"/>
                <a:cs typeface="Times New Roman" panose="02020603050405020304" pitchFamily="18" charset="0"/>
              </a:rPr>
              <a:t>Kumar, B P Pradeep Kumar &amp; C, </a:t>
            </a:r>
            <a:r>
              <a:rPr lang="en-IN" sz="1600" dirty="0" err="1">
                <a:latin typeface="Times New Roman" panose="02020603050405020304" pitchFamily="18" charset="0"/>
                <a:cs typeface="Times New Roman" panose="02020603050405020304" pitchFamily="18" charset="0"/>
              </a:rPr>
              <a:t>Shivamurthy</a:t>
            </a:r>
            <a:r>
              <a:rPr lang="en-IN" sz="1600" dirty="0">
                <a:latin typeface="Times New Roman" panose="02020603050405020304" pitchFamily="18" charset="0"/>
                <a:cs typeface="Times New Roman" panose="02020603050405020304" pitchFamily="18" charset="0"/>
              </a:rPr>
              <a:t> &amp; B, </a:t>
            </a:r>
            <a:r>
              <a:rPr lang="en-IN" sz="1600" dirty="0" err="1">
                <a:latin typeface="Times New Roman" panose="02020603050405020304" pitchFamily="18" charset="0"/>
                <a:cs typeface="Times New Roman" panose="02020603050405020304" pitchFamily="18" charset="0"/>
              </a:rPr>
              <a:t>Manjunatha</a:t>
            </a:r>
            <a:r>
              <a:rPr lang="en-IN" sz="1600" dirty="0">
                <a:latin typeface="Times New Roman" panose="02020603050405020304" pitchFamily="18" charset="0"/>
                <a:cs typeface="Times New Roman" panose="02020603050405020304" pitchFamily="18" charset="0"/>
              </a:rPr>
              <a:t>. (2015). Gesture recognition based interactive car game, International Conference on Electrical, Electronics, Signals, Communication and Optimization (EESCO). IEEE, pp. 1–6.</a:t>
            </a:r>
          </a:p>
        </p:txBody>
      </p:sp>
      <p:sp>
        <p:nvSpPr>
          <p:cNvPr id="4" name="Slide Number Placeholder 3"/>
          <p:cNvSpPr>
            <a:spLocks noGrp="1"/>
          </p:cNvSpPr>
          <p:nvPr>
            <p:ph type="sldNum" sz="quarter" idx="12"/>
          </p:nvPr>
        </p:nvSpPr>
        <p:spPr/>
        <p:txBody>
          <a:bodyPr/>
          <a:lstStyle/>
          <a:p>
            <a:fld id="{BDCDBBEF-AA6C-4BA6-85B2-A17D7F280E38}" type="slidenum">
              <a:rPr lang="en-US" smtClean="0"/>
              <a:pPr/>
              <a:t>23</a:t>
            </a:fld>
            <a:endParaRPr lang="en-US"/>
          </a:p>
        </p:txBody>
      </p:sp>
    </p:spTree>
    <p:extLst>
      <p:ext uri="{BB962C8B-B14F-4D97-AF65-F5344CB8AC3E}">
        <p14:creationId xmlns:p14="http://schemas.microsoft.com/office/powerpoint/2010/main" val="191225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Introduction to Project</a:t>
            </a:r>
          </a:p>
        </p:txBody>
      </p:sp>
      <p:sp>
        <p:nvSpPr>
          <p:cNvPr id="3" name="Content Placeholder 2"/>
          <p:cNvSpPr>
            <a:spLocks noGrp="1"/>
          </p:cNvSpPr>
          <p:nvPr>
            <p:ph idx="1"/>
          </p:nvPr>
        </p:nvSpPr>
        <p:spPr/>
        <p:txBody>
          <a:bodyPr/>
          <a:lstStyle/>
          <a:p>
            <a:pPr algn="just"/>
            <a:r>
              <a:rPr lang="en-IN" dirty="0"/>
              <a:t>Gesture recognition has a significant role to play in human-computer interaction of the future. The user is no longer confined to the desktop for the access of computational resources using gesture recognition based input technologies. </a:t>
            </a:r>
          </a:p>
          <a:p>
            <a:pPr algn="just"/>
            <a:r>
              <a:rPr lang="en-IN" dirty="0"/>
              <a:t>Significant research efforts have been made to replace conventional machine- </a:t>
            </a:r>
            <a:r>
              <a:rPr lang="en-IN" dirty="0" err="1"/>
              <a:t>centered</a:t>
            </a:r>
            <a:r>
              <a:rPr lang="en-IN" dirty="0"/>
              <a:t> interfaces such as keyboard, mouse and joystick by vision based interfaces.</a:t>
            </a: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3</a:t>
            </a:fld>
            <a:endParaRPr lang="en-US"/>
          </a:p>
        </p:txBody>
      </p:sp>
    </p:spTree>
    <p:extLst>
      <p:ext uri="{BB962C8B-B14F-4D97-AF65-F5344CB8AC3E}">
        <p14:creationId xmlns:p14="http://schemas.microsoft.com/office/powerpoint/2010/main" val="3401012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Introduction to Project </a:t>
            </a:r>
            <a:r>
              <a:rPr lang="en-US" sz="2800" b="1" dirty="0"/>
              <a:t>(contd..)</a:t>
            </a:r>
            <a:endParaRPr lang="en-US" b="1" dirty="0"/>
          </a:p>
        </p:txBody>
      </p:sp>
      <p:sp>
        <p:nvSpPr>
          <p:cNvPr id="3" name="Content Placeholder 2"/>
          <p:cNvSpPr>
            <a:spLocks noGrp="1"/>
          </p:cNvSpPr>
          <p:nvPr>
            <p:ph idx="1"/>
          </p:nvPr>
        </p:nvSpPr>
        <p:spPr/>
        <p:txBody>
          <a:bodyPr/>
          <a:lstStyle/>
          <a:p>
            <a:pPr algn="just"/>
            <a:r>
              <a:rPr lang="en-IN" dirty="0"/>
              <a:t>We have designed a robust hand gesture recognition system which can efficiently track both static and dynamic hand gestures. Our system translates the detected gesture into actions such as turning left/right, applying brakes, acceleration, etc. in a game.</a:t>
            </a:r>
          </a:p>
          <a:p>
            <a:pPr algn="just"/>
            <a:r>
              <a:rPr lang="en-IN" dirty="0"/>
              <a:t>We build an interactive version of game using a gesture recognition based interface which is more real and exciting to play than the keyboard based game.</a:t>
            </a:r>
          </a:p>
        </p:txBody>
      </p:sp>
      <p:sp>
        <p:nvSpPr>
          <p:cNvPr id="4" name="Slide Number Placeholder 3"/>
          <p:cNvSpPr>
            <a:spLocks noGrp="1"/>
          </p:cNvSpPr>
          <p:nvPr>
            <p:ph type="sldNum" sz="quarter" idx="12"/>
          </p:nvPr>
        </p:nvSpPr>
        <p:spPr/>
        <p:txBody>
          <a:bodyPr/>
          <a:lstStyle/>
          <a:p>
            <a:fld id="{BDCDBBEF-AA6C-4BA6-85B2-A17D7F280E38}" type="slidenum">
              <a:rPr lang="en-US" smtClean="0"/>
              <a:pPr/>
              <a:t>4</a:t>
            </a:fld>
            <a:endParaRPr lang="en-US"/>
          </a:p>
        </p:txBody>
      </p:sp>
    </p:spTree>
    <p:extLst>
      <p:ext uri="{BB962C8B-B14F-4D97-AF65-F5344CB8AC3E}">
        <p14:creationId xmlns:p14="http://schemas.microsoft.com/office/powerpoint/2010/main" val="3051467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Introduction to Project </a:t>
            </a:r>
            <a:r>
              <a:rPr lang="en-US" sz="2800" b="1" dirty="0"/>
              <a:t>(contd..)</a:t>
            </a:r>
            <a:endParaRPr lang="en-US" b="1" dirty="0"/>
          </a:p>
        </p:txBody>
      </p:sp>
      <p:sp>
        <p:nvSpPr>
          <p:cNvPr id="3" name="Content Placeholder 2"/>
          <p:cNvSpPr>
            <a:spLocks noGrp="1"/>
          </p:cNvSpPr>
          <p:nvPr>
            <p:ph idx="1"/>
          </p:nvPr>
        </p:nvSpPr>
        <p:spPr/>
        <p:txBody>
          <a:bodyPr/>
          <a:lstStyle/>
          <a:p>
            <a:pPr algn="just"/>
            <a:r>
              <a:rPr lang="en-IN" dirty="0"/>
              <a:t>A simple computer vision application was written for the detection and recognition of the gestures and their translation into the corresponding commands for the game. </a:t>
            </a:r>
          </a:p>
          <a:p>
            <a:pPr algn="just"/>
            <a:r>
              <a:rPr lang="en-IN" dirty="0"/>
              <a:t>The appropriate </a:t>
            </a:r>
            <a:r>
              <a:rPr lang="en-IN" dirty="0" err="1"/>
              <a:t>OpenCV</a:t>
            </a:r>
            <a:r>
              <a:rPr lang="en-IN" dirty="0"/>
              <a:t> functions and image processing algorithms for the detection and interpretation of the gestures were used. Thereafter, the program was tested on a webcam with actual hand gestures in real-time and the results were observed.</a:t>
            </a:r>
          </a:p>
        </p:txBody>
      </p:sp>
      <p:sp>
        <p:nvSpPr>
          <p:cNvPr id="4" name="Slide Number Placeholder 3"/>
          <p:cNvSpPr>
            <a:spLocks noGrp="1"/>
          </p:cNvSpPr>
          <p:nvPr>
            <p:ph type="sldNum" sz="quarter" idx="12"/>
          </p:nvPr>
        </p:nvSpPr>
        <p:spPr/>
        <p:txBody>
          <a:bodyPr/>
          <a:lstStyle/>
          <a:p>
            <a:fld id="{BDCDBBEF-AA6C-4BA6-85B2-A17D7F280E38}" type="slidenum">
              <a:rPr lang="en-US" smtClean="0"/>
              <a:pPr/>
              <a:t>5</a:t>
            </a:fld>
            <a:endParaRPr lang="en-US"/>
          </a:p>
        </p:txBody>
      </p:sp>
    </p:spTree>
    <p:extLst>
      <p:ext uri="{BB962C8B-B14F-4D97-AF65-F5344CB8AC3E}">
        <p14:creationId xmlns:p14="http://schemas.microsoft.com/office/powerpoint/2010/main" val="585812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Problem Formulation</a:t>
            </a:r>
          </a:p>
        </p:txBody>
      </p:sp>
      <p:sp>
        <p:nvSpPr>
          <p:cNvPr id="3" name="Content Placeholder 2"/>
          <p:cNvSpPr>
            <a:spLocks noGrp="1"/>
          </p:cNvSpPr>
          <p:nvPr>
            <p:ph idx="1"/>
          </p:nvPr>
        </p:nvSpPr>
        <p:spPr>
          <a:xfrm>
            <a:off x="838200" y="1690688"/>
            <a:ext cx="10515600" cy="2318604"/>
          </a:xfrm>
        </p:spPr>
        <p:txBody>
          <a:bodyPr/>
          <a:lstStyle/>
          <a:p>
            <a:r>
              <a:rPr lang="en-IN" dirty="0"/>
              <a:t>Previously, hand gesture recognition was achieved with wearable sensors attached directly to the hand with gloves. </a:t>
            </a:r>
          </a:p>
          <a:p>
            <a:r>
              <a:rPr lang="en-US" b="1" dirty="0"/>
              <a:t>Problem: </a:t>
            </a:r>
            <a:r>
              <a:rPr lang="en-IN" dirty="0"/>
              <a:t>Wearable sensors and gloves have various limitations that make them unsuitable as sensors may cause skin damage, infection or adverse reactions in people with sensitive skin.</a:t>
            </a:r>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6</a:t>
            </a:fld>
            <a:endParaRPr lang="en-US" dirty="0"/>
          </a:p>
        </p:txBody>
      </p:sp>
      <p:pic>
        <p:nvPicPr>
          <p:cNvPr id="5" name="Picture 4"/>
          <p:cNvPicPr>
            <a:picLocks noChangeAspect="1"/>
          </p:cNvPicPr>
          <p:nvPr/>
        </p:nvPicPr>
        <p:blipFill>
          <a:blip r:embed="rId2"/>
          <a:stretch>
            <a:fillRect/>
          </a:stretch>
        </p:blipFill>
        <p:spPr>
          <a:xfrm>
            <a:off x="1582249" y="3982640"/>
            <a:ext cx="2303951" cy="1990268"/>
          </a:xfrm>
          <a:prstGeom prst="rect">
            <a:avLst/>
          </a:prstGeom>
        </p:spPr>
      </p:pic>
      <p:sp>
        <p:nvSpPr>
          <p:cNvPr id="6" name="Rectangle 5"/>
          <p:cNvSpPr/>
          <p:nvPr/>
        </p:nvSpPr>
        <p:spPr>
          <a:xfrm>
            <a:off x="1300252" y="6041740"/>
            <a:ext cx="2962093" cy="276999"/>
          </a:xfrm>
          <a:prstGeom prst="rect">
            <a:avLst/>
          </a:prstGeom>
        </p:spPr>
        <p:txBody>
          <a:bodyPr wrap="none">
            <a:spAutoFit/>
          </a:bodyPr>
          <a:lstStyle/>
          <a:p>
            <a:r>
              <a:rPr lang="en-IN" sz="1200" b="1" dirty="0" err="1"/>
              <a:t>Color</a:t>
            </a:r>
            <a:r>
              <a:rPr lang="en-IN" sz="1200" b="1" dirty="0"/>
              <a:t>-based recognition using glove marker</a:t>
            </a:r>
          </a:p>
        </p:txBody>
      </p:sp>
      <p:pic>
        <p:nvPicPr>
          <p:cNvPr id="7" name="Picture 6"/>
          <p:cNvPicPr>
            <a:picLocks noChangeAspect="1"/>
          </p:cNvPicPr>
          <p:nvPr/>
        </p:nvPicPr>
        <p:blipFill>
          <a:blip r:embed="rId3"/>
          <a:stretch>
            <a:fillRect/>
          </a:stretch>
        </p:blipFill>
        <p:spPr>
          <a:xfrm>
            <a:off x="5785337" y="3969063"/>
            <a:ext cx="3775930" cy="2076361"/>
          </a:xfrm>
          <a:prstGeom prst="rect">
            <a:avLst/>
          </a:prstGeom>
        </p:spPr>
      </p:pic>
      <p:sp>
        <p:nvSpPr>
          <p:cNvPr id="8" name="Rectangle 7"/>
          <p:cNvSpPr/>
          <p:nvPr/>
        </p:nvSpPr>
        <p:spPr>
          <a:xfrm>
            <a:off x="6779509" y="6045424"/>
            <a:ext cx="1995290" cy="307777"/>
          </a:xfrm>
          <a:prstGeom prst="rect">
            <a:avLst/>
          </a:prstGeom>
        </p:spPr>
        <p:txBody>
          <a:bodyPr wrap="none">
            <a:spAutoFit/>
          </a:bodyPr>
          <a:lstStyle/>
          <a:p>
            <a:r>
              <a:rPr lang="en-IN" sz="1400" b="1" dirty="0"/>
              <a:t>Sensor-based data glove</a:t>
            </a:r>
          </a:p>
        </p:txBody>
      </p:sp>
      <p:sp>
        <p:nvSpPr>
          <p:cNvPr id="9" name="Rectangle 8"/>
          <p:cNvSpPr/>
          <p:nvPr/>
        </p:nvSpPr>
        <p:spPr>
          <a:xfrm>
            <a:off x="6694506" y="6233930"/>
            <a:ext cx="4160585" cy="261610"/>
          </a:xfrm>
          <a:prstGeom prst="rect">
            <a:avLst/>
          </a:prstGeom>
        </p:spPr>
        <p:txBody>
          <a:bodyPr wrap="square">
            <a:spAutoFit/>
          </a:bodyPr>
          <a:lstStyle/>
          <a:p>
            <a:r>
              <a:rPr lang="en-IN" sz="1100" dirty="0"/>
              <a:t>(adapted from </a:t>
            </a:r>
            <a:r>
              <a:rPr lang="en-IN" sz="1100" dirty="0" err="1"/>
              <a:t>website:</a:t>
            </a:r>
            <a:r>
              <a:rPr lang="en-IN" sz="1100" dirty="0" err="1">
                <a:hlinkClick r:id="rId4"/>
              </a:rPr>
              <a:t>smart-glove</a:t>
            </a:r>
            <a:r>
              <a:rPr lang="en-IN" sz="1100" dirty="0"/>
              <a:t>)</a:t>
            </a:r>
          </a:p>
        </p:txBody>
      </p:sp>
      <p:sp>
        <p:nvSpPr>
          <p:cNvPr id="10" name="Rectangle 9"/>
          <p:cNvSpPr/>
          <p:nvPr/>
        </p:nvSpPr>
        <p:spPr>
          <a:xfrm>
            <a:off x="1420403" y="6222396"/>
            <a:ext cx="2627642" cy="261610"/>
          </a:xfrm>
          <a:prstGeom prst="rect">
            <a:avLst/>
          </a:prstGeom>
        </p:spPr>
        <p:txBody>
          <a:bodyPr wrap="none">
            <a:spAutoFit/>
          </a:bodyPr>
          <a:lstStyle/>
          <a:p>
            <a:r>
              <a:rPr lang="en-IN" sz="1100" dirty="0"/>
              <a:t>(adapted from website: </a:t>
            </a:r>
            <a:r>
              <a:rPr lang="en-IN" sz="1100" dirty="0" err="1">
                <a:hlinkClick r:id="rId5"/>
              </a:rPr>
              <a:t>color</a:t>
            </a:r>
            <a:r>
              <a:rPr lang="en-IN" sz="1100" dirty="0">
                <a:hlinkClick r:id="rId5"/>
              </a:rPr>
              <a:t>-based-glove</a:t>
            </a:r>
            <a:r>
              <a:rPr lang="en-IN" sz="1100" dirty="0"/>
              <a:t>)</a:t>
            </a:r>
          </a:p>
        </p:txBody>
      </p:sp>
    </p:spTree>
    <p:extLst>
      <p:ext uri="{BB962C8B-B14F-4D97-AF65-F5344CB8AC3E}">
        <p14:creationId xmlns:p14="http://schemas.microsoft.com/office/powerpoint/2010/main" val="4093034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b="1" dirty="0"/>
              <a:t>Problem Formulation</a:t>
            </a:r>
            <a:r>
              <a:rPr lang="en-US" sz="2800" b="1" dirty="0">
                <a:solidFill>
                  <a:prstClr val="black"/>
                </a:solidFill>
              </a:rPr>
              <a:t> (contd..)</a:t>
            </a:r>
            <a:endParaRPr lang="en-US" b="1" dirty="0"/>
          </a:p>
        </p:txBody>
      </p:sp>
      <p:sp>
        <p:nvSpPr>
          <p:cNvPr id="3" name="Content Placeholder 2"/>
          <p:cNvSpPr>
            <a:spLocks noGrp="1"/>
          </p:cNvSpPr>
          <p:nvPr>
            <p:ph idx="1"/>
          </p:nvPr>
        </p:nvSpPr>
        <p:spPr>
          <a:xfrm>
            <a:off x="838200" y="1325563"/>
            <a:ext cx="10515600" cy="4351338"/>
          </a:xfrm>
        </p:spPr>
        <p:txBody>
          <a:bodyPr/>
          <a:lstStyle/>
          <a:p>
            <a:r>
              <a:rPr lang="en-IN" dirty="0"/>
              <a:t>Mouse and Keyboard are the basic input/output to computers and the use of both of these devices require the use of hands. Most important and immediate information exchange between man and machine is through visual aid.</a:t>
            </a:r>
          </a:p>
          <a:p>
            <a:r>
              <a:rPr lang="en-US" b="1" dirty="0"/>
              <a:t>Problem: </a:t>
            </a:r>
            <a:r>
              <a:rPr lang="en-IN" dirty="0"/>
              <a:t>The use of a physical controller like mouse, keyboard for human computer interaction hinders natural interface, especially when playing games and are also costly.</a:t>
            </a:r>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7</a:t>
            </a:fld>
            <a:endParaRPr lang="en-US"/>
          </a:p>
        </p:txBody>
      </p:sp>
      <p:pic>
        <p:nvPicPr>
          <p:cNvPr id="1028" name="Picture 4" descr="Debate Club: We Discuss Whether Mouse &amp; Keyboard is the Best Control Method  in Gaming – The Chi-Scroll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4898" y="4523336"/>
            <a:ext cx="2879394" cy="201557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Xbox Wireless Receiver For Driver For Ma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12560" y="4387692"/>
            <a:ext cx="2868294" cy="2151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174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Objectives</a:t>
            </a:r>
          </a:p>
        </p:txBody>
      </p:sp>
      <p:sp>
        <p:nvSpPr>
          <p:cNvPr id="3" name="Content Placeholder 2"/>
          <p:cNvSpPr>
            <a:spLocks noGrp="1"/>
          </p:cNvSpPr>
          <p:nvPr>
            <p:ph idx="1"/>
          </p:nvPr>
        </p:nvSpPr>
        <p:spPr/>
        <p:txBody>
          <a:bodyPr>
            <a:normAutofit/>
          </a:bodyPr>
          <a:lstStyle/>
          <a:p>
            <a:pPr marL="0" indent="0" algn="just">
              <a:buNone/>
            </a:pPr>
            <a:r>
              <a:rPr lang="en-IN" dirty="0"/>
              <a:t>1. Study and apply the needed tools, namely:</a:t>
            </a:r>
          </a:p>
          <a:p>
            <a:pPr marL="0" indent="0" algn="just">
              <a:buNone/>
            </a:pPr>
            <a:r>
              <a:rPr lang="en-IN" dirty="0"/>
              <a:t>	a. The </a:t>
            </a:r>
            <a:r>
              <a:rPr lang="en-IN" dirty="0" err="1"/>
              <a:t>OpenCV</a:t>
            </a:r>
            <a:r>
              <a:rPr lang="en-IN" dirty="0"/>
              <a:t> Computer Vision packages (version 2.0), </a:t>
            </a:r>
            <a:r>
              <a:rPr lang="en-IN" dirty="0" err="1"/>
              <a:t>Imutils</a:t>
            </a:r>
            <a:r>
              <a:rPr lang="en-IN" dirty="0"/>
              <a:t> 	       	 packages, </a:t>
            </a:r>
            <a:r>
              <a:rPr lang="en-IN" dirty="0" err="1"/>
              <a:t>Numpy</a:t>
            </a:r>
            <a:r>
              <a:rPr lang="en-IN" dirty="0"/>
              <a:t> packages, Time packages, Control packages,  </a:t>
            </a:r>
          </a:p>
          <a:p>
            <a:pPr marL="0" indent="0" algn="just">
              <a:buNone/>
            </a:pPr>
            <a:r>
              <a:rPr lang="en-IN" dirty="0"/>
              <a:t>            </a:t>
            </a:r>
            <a:r>
              <a:rPr lang="en-IN" dirty="0" err="1"/>
              <a:t>Sklearn</a:t>
            </a:r>
            <a:r>
              <a:rPr lang="en-IN" dirty="0"/>
              <a:t> packages, </a:t>
            </a:r>
            <a:r>
              <a:rPr lang="en-IN" dirty="0" err="1"/>
              <a:t>Directkeys</a:t>
            </a:r>
            <a:r>
              <a:rPr lang="en-IN" dirty="0"/>
              <a:t> packages</a:t>
            </a:r>
          </a:p>
          <a:p>
            <a:pPr marL="0" indent="0" algn="just">
              <a:buNone/>
            </a:pPr>
            <a:r>
              <a:rPr lang="en-IN" dirty="0"/>
              <a:t>	b. Algorithms for computer vision and artificial intelligence</a:t>
            </a:r>
          </a:p>
          <a:p>
            <a:pPr marL="0" indent="0" algn="just">
              <a:buNone/>
            </a:pPr>
            <a:r>
              <a:rPr lang="en-IN" dirty="0"/>
              <a:t>2. Develop a computer vision application for simple gesture recognition based interactive game.</a:t>
            </a:r>
          </a:p>
          <a:p>
            <a:pPr marL="0" indent="0" algn="just">
              <a:buNone/>
            </a:pPr>
            <a:r>
              <a:rPr lang="en-IN" dirty="0"/>
              <a:t>3. Test the computer application on various games.</a:t>
            </a:r>
          </a:p>
          <a:p>
            <a:pPr marL="0" indent="0" algn="just">
              <a:buNone/>
            </a:pPr>
            <a:r>
              <a:rPr lang="en-IN" dirty="0"/>
              <a:t>4. Document the results of the project </a:t>
            </a:r>
          </a:p>
        </p:txBody>
      </p:sp>
      <p:sp>
        <p:nvSpPr>
          <p:cNvPr id="4" name="Slide Number Placeholder 3"/>
          <p:cNvSpPr>
            <a:spLocks noGrp="1"/>
          </p:cNvSpPr>
          <p:nvPr>
            <p:ph type="sldNum" sz="quarter" idx="12"/>
          </p:nvPr>
        </p:nvSpPr>
        <p:spPr/>
        <p:txBody>
          <a:bodyPr/>
          <a:lstStyle/>
          <a:p>
            <a:fld id="{BDCDBBEF-AA6C-4BA6-85B2-A17D7F280E38}" type="slidenum">
              <a:rPr lang="en-US" smtClean="0"/>
              <a:pPr/>
              <a:t>8</a:t>
            </a:fld>
            <a:endParaRPr lang="en-US"/>
          </a:p>
        </p:txBody>
      </p:sp>
    </p:spTree>
    <p:extLst>
      <p:ext uri="{BB962C8B-B14F-4D97-AF65-F5344CB8AC3E}">
        <p14:creationId xmlns:p14="http://schemas.microsoft.com/office/powerpoint/2010/main" val="474965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Methodology used</a:t>
            </a:r>
            <a:r>
              <a:rPr lang="en-US" sz="2800" b="1" dirty="0">
                <a:solidFill>
                  <a:prstClr val="black"/>
                </a:solidFill>
              </a:rPr>
              <a:t> </a:t>
            </a:r>
            <a:endParaRPr lang="en-US" b="1" dirty="0"/>
          </a:p>
        </p:txBody>
      </p:sp>
      <p:sp>
        <p:nvSpPr>
          <p:cNvPr id="3" name="Content Placeholder 2"/>
          <p:cNvSpPr>
            <a:spLocks noGrp="1"/>
          </p:cNvSpPr>
          <p:nvPr>
            <p:ph idx="1"/>
          </p:nvPr>
        </p:nvSpPr>
        <p:spPr/>
        <p:txBody>
          <a:bodyPr/>
          <a:lstStyle/>
          <a:p>
            <a:pPr marL="0" indent="0">
              <a:buNone/>
            </a:pPr>
            <a:r>
              <a:rPr lang="en-IN" dirty="0"/>
              <a:t>1. Detailed study of gesture recognition and computer vision concepts was done. </a:t>
            </a:r>
          </a:p>
          <a:p>
            <a:pPr marL="0" indent="0">
              <a:buNone/>
            </a:pPr>
            <a:r>
              <a:rPr lang="en-IN" dirty="0"/>
              <a:t>2. Installation and hand on experience on existing approaches of hand gesture recognition based interactive game was done. Relative pros and cons were identified.</a:t>
            </a:r>
          </a:p>
          <a:p>
            <a:pPr marL="0" indent="0">
              <a:buNone/>
            </a:pPr>
            <a:r>
              <a:rPr lang="en-IN" dirty="0"/>
              <a:t>3. Various parameters was identified to evaluate the proposed system. </a:t>
            </a:r>
          </a:p>
          <a:p>
            <a:pPr marL="0" indent="0">
              <a:buNone/>
            </a:pPr>
            <a:r>
              <a:rPr lang="en-IN" dirty="0"/>
              <a:t>4. Comparison of new implemented approach with exiting approaches was done. </a:t>
            </a:r>
          </a:p>
        </p:txBody>
      </p:sp>
      <p:sp>
        <p:nvSpPr>
          <p:cNvPr id="4" name="Slide Number Placeholder 3"/>
          <p:cNvSpPr>
            <a:spLocks noGrp="1"/>
          </p:cNvSpPr>
          <p:nvPr>
            <p:ph type="sldNum" sz="quarter" idx="12"/>
          </p:nvPr>
        </p:nvSpPr>
        <p:spPr/>
        <p:txBody>
          <a:bodyPr/>
          <a:lstStyle/>
          <a:p>
            <a:fld id="{BDCDBBEF-AA6C-4BA6-85B2-A17D7F280E38}" type="slidenum">
              <a:rPr lang="en-US" smtClean="0"/>
              <a:pPr/>
              <a:t>9</a:t>
            </a:fld>
            <a:endParaRPr lang="en-US"/>
          </a:p>
        </p:txBody>
      </p:sp>
    </p:spTree>
    <p:extLst>
      <p:ext uri="{BB962C8B-B14F-4D97-AF65-F5344CB8AC3E}">
        <p14:creationId xmlns:p14="http://schemas.microsoft.com/office/powerpoint/2010/main" val="2285240125"/>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tents Slide Master">
  <a:themeElements>
    <a:clrScheme name="ALLPPT-COLOR-A33">
      <a:dk1>
        <a:sysClr val="windowText" lastClr="000000"/>
      </a:dk1>
      <a:lt1>
        <a:sysClr val="window" lastClr="FFFFFF"/>
      </a:lt1>
      <a:dk2>
        <a:srgbClr val="1F497D"/>
      </a:dk2>
      <a:lt2>
        <a:srgbClr val="EEECE1"/>
      </a:lt2>
      <a:accent1>
        <a:srgbClr val="EF4A4A"/>
      </a:accent1>
      <a:accent2>
        <a:srgbClr val="262626"/>
      </a:accent2>
      <a:accent3>
        <a:srgbClr val="EF4A4A"/>
      </a:accent3>
      <a:accent4>
        <a:srgbClr val="262626"/>
      </a:accent4>
      <a:accent5>
        <a:srgbClr val="EF4A4A"/>
      </a:accent5>
      <a:accent6>
        <a:srgbClr val="26262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smaple</Template>
  <TotalTime>6382</TotalTime>
  <Words>1278</Words>
  <Application>Microsoft Office PowerPoint</Application>
  <PresentationFormat>Widescreen</PresentationFormat>
  <Paragraphs>129</Paragraphs>
  <Slides>23</Slides>
  <Notes>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23</vt:i4>
      </vt:variant>
    </vt:vector>
  </HeadingPairs>
  <TitlesOfParts>
    <vt:vector size="35" baseType="lpstr">
      <vt:lpstr>Arial</vt:lpstr>
      <vt:lpstr>Arial Black</vt:lpstr>
      <vt:lpstr>Arial Unicode MS</vt:lpstr>
      <vt:lpstr>Calibri</vt:lpstr>
      <vt:lpstr>Calibri Light</vt:lpstr>
      <vt:lpstr>Casper</vt:lpstr>
      <vt:lpstr>Karla</vt:lpstr>
      <vt:lpstr>Raleway ExtraBold</vt:lpstr>
      <vt:lpstr>Times New Roman</vt:lpstr>
      <vt:lpstr>1_Office Theme</vt:lpstr>
      <vt:lpstr>2_Office Theme</vt:lpstr>
      <vt:lpstr>Contents Slide Master</vt:lpstr>
      <vt:lpstr>PowerPoint Presentation</vt:lpstr>
      <vt:lpstr>Outline</vt:lpstr>
      <vt:lpstr>Introduction to Project</vt:lpstr>
      <vt:lpstr>Introduction to Project (contd..)</vt:lpstr>
      <vt:lpstr>Introduction to Project (contd..)</vt:lpstr>
      <vt:lpstr>Problem Formulation</vt:lpstr>
      <vt:lpstr>Problem Formulation (contd..)</vt:lpstr>
      <vt:lpstr>Objectives</vt:lpstr>
      <vt:lpstr>Methodology used </vt:lpstr>
      <vt:lpstr> Main Steps in Implementation</vt:lpstr>
      <vt:lpstr>Results and Outputs</vt:lpstr>
      <vt:lpstr>Results and Outputs</vt:lpstr>
      <vt:lpstr>Results and Outputs (contd..)</vt:lpstr>
      <vt:lpstr>Results and Outputs (contd..)</vt:lpstr>
      <vt:lpstr>Results and Outputs (contd..)</vt:lpstr>
      <vt:lpstr>Results and Outputs (contd..)</vt:lpstr>
      <vt:lpstr>Results and Outputs (contd..)</vt:lpstr>
      <vt:lpstr>Results and Outputs (contd..)</vt:lpstr>
      <vt:lpstr>Results and Outputs (contd..)</vt:lpstr>
      <vt:lpstr>Results and Outputs (contd..)</vt:lpstr>
      <vt:lpstr>Conclusion</vt:lpstr>
      <vt:lpstr>Future Scope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Branding</dc:creator>
  <cp:lastModifiedBy>DELL</cp:lastModifiedBy>
  <cp:revision>511</cp:revision>
  <dcterms:created xsi:type="dcterms:W3CDTF">2019-01-09T10:33:58Z</dcterms:created>
  <dcterms:modified xsi:type="dcterms:W3CDTF">2020-12-09T19:09:05Z</dcterms:modified>
</cp:coreProperties>
</file>

<file path=docProps/thumbnail.jpeg>
</file>